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58"/>
  </p:notesMasterIdLst>
  <p:handoutMasterIdLst>
    <p:handoutMasterId r:id="rId59"/>
  </p:handoutMasterIdLst>
  <p:sldIdLst>
    <p:sldId id="462" r:id="rId2"/>
    <p:sldId id="463" r:id="rId3"/>
    <p:sldId id="329" r:id="rId4"/>
    <p:sldId id="459" r:id="rId5"/>
    <p:sldId id="395" r:id="rId6"/>
    <p:sldId id="396" r:id="rId7"/>
    <p:sldId id="397" r:id="rId8"/>
    <p:sldId id="398" r:id="rId9"/>
    <p:sldId id="400" r:id="rId10"/>
    <p:sldId id="401" r:id="rId11"/>
    <p:sldId id="331" r:id="rId12"/>
    <p:sldId id="409" r:id="rId13"/>
    <p:sldId id="410" r:id="rId14"/>
    <p:sldId id="408" r:id="rId15"/>
    <p:sldId id="407" r:id="rId16"/>
    <p:sldId id="411" r:id="rId17"/>
    <p:sldId id="413" r:id="rId18"/>
    <p:sldId id="412" r:id="rId19"/>
    <p:sldId id="415" r:id="rId20"/>
    <p:sldId id="414" r:id="rId21"/>
    <p:sldId id="355" r:id="rId22"/>
    <p:sldId id="416" r:id="rId23"/>
    <p:sldId id="417" r:id="rId24"/>
    <p:sldId id="420" r:id="rId25"/>
    <p:sldId id="419" r:id="rId26"/>
    <p:sldId id="422" r:id="rId27"/>
    <p:sldId id="423" r:id="rId28"/>
    <p:sldId id="425" r:id="rId29"/>
    <p:sldId id="426" r:id="rId30"/>
    <p:sldId id="427" r:id="rId31"/>
    <p:sldId id="421" r:id="rId32"/>
    <p:sldId id="428" r:id="rId33"/>
    <p:sldId id="429" r:id="rId34"/>
    <p:sldId id="430" r:id="rId35"/>
    <p:sldId id="431" r:id="rId36"/>
    <p:sldId id="432" r:id="rId37"/>
    <p:sldId id="460" r:id="rId38"/>
    <p:sldId id="436" r:id="rId39"/>
    <p:sldId id="461" r:id="rId40"/>
    <p:sldId id="434" r:id="rId41"/>
    <p:sldId id="437" r:id="rId42"/>
    <p:sldId id="438" r:id="rId43"/>
    <p:sldId id="439" r:id="rId44"/>
    <p:sldId id="440" r:id="rId45"/>
    <p:sldId id="444" r:id="rId46"/>
    <p:sldId id="446" r:id="rId47"/>
    <p:sldId id="448" r:id="rId48"/>
    <p:sldId id="449" r:id="rId49"/>
    <p:sldId id="452" r:id="rId50"/>
    <p:sldId id="451" r:id="rId51"/>
    <p:sldId id="464" r:id="rId52"/>
    <p:sldId id="454" r:id="rId53"/>
    <p:sldId id="456" r:id="rId54"/>
    <p:sldId id="455" r:id="rId55"/>
    <p:sldId id="457" r:id="rId56"/>
    <p:sldId id="458" r:id="rId57"/>
  </p:sldIdLst>
  <p:sldSz cx="9144000" cy="6858000" type="screen4x3"/>
  <p:notesSz cx="6797675" cy="9874250"/>
  <p:defaultTextStyle>
    <a:defPPr>
      <a:defRPr lang="el-G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sin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AC62"/>
    <a:srgbClr val="00467A"/>
    <a:srgbClr val="618A42"/>
    <a:srgbClr val="68B471"/>
    <a:srgbClr val="44884C"/>
    <a:srgbClr val="6EBD63"/>
    <a:srgbClr val="71C65A"/>
    <a:srgbClr val="1FE56F"/>
    <a:srgbClr val="CCFF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95" autoAdjust="0"/>
    <p:restoredTop sz="94144" autoAdjust="0"/>
  </p:normalViewPr>
  <p:slideViewPr>
    <p:cSldViewPr>
      <p:cViewPr>
        <p:scale>
          <a:sx n="90" d="100"/>
          <a:sy n="90" d="100"/>
        </p:scale>
        <p:origin x="-20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742" y="84"/>
      </p:cViewPr>
      <p:guideLst>
        <p:guide orient="horz" pos="3110"/>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45659" cy="493713"/>
          </a:xfrm>
          <a:prstGeom prst="rect">
            <a:avLst/>
          </a:prstGeom>
          <a:noFill/>
          <a:ln w="9525">
            <a:noFill/>
            <a:miter lim="800000"/>
            <a:headEnd/>
            <a:tailEnd/>
          </a:ln>
          <a:effectLst/>
        </p:spPr>
        <p:txBody>
          <a:bodyPr vert="horz" wrap="square" lIns="89140" tIns="44570" rIns="89140" bIns="44570" numCol="1" anchor="t" anchorCtr="0" compatLnSpc="1">
            <a:prstTxWarp prst="textNoShape">
              <a:avLst/>
            </a:prstTxWarp>
          </a:bodyPr>
          <a:lstStyle>
            <a:lvl1pPr>
              <a:defRPr sz="1100">
                <a:latin typeface="Arial" charset="0"/>
              </a:defRPr>
            </a:lvl1pPr>
          </a:lstStyle>
          <a:p>
            <a:pPr>
              <a:defRPr/>
            </a:pPr>
            <a:endParaRPr lang="el-GR"/>
          </a:p>
        </p:txBody>
      </p:sp>
      <p:sp>
        <p:nvSpPr>
          <p:cNvPr id="3075" name="Rectangle 3"/>
          <p:cNvSpPr>
            <a:spLocks noGrp="1" noChangeArrowheads="1"/>
          </p:cNvSpPr>
          <p:nvPr>
            <p:ph type="dt" sz="quarter" idx="1"/>
          </p:nvPr>
        </p:nvSpPr>
        <p:spPr bwMode="auto">
          <a:xfrm>
            <a:off x="3850444" y="1"/>
            <a:ext cx="2945659" cy="493713"/>
          </a:xfrm>
          <a:prstGeom prst="rect">
            <a:avLst/>
          </a:prstGeom>
          <a:noFill/>
          <a:ln w="9525">
            <a:noFill/>
            <a:miter lim="800000"/>
            <a:headEnd/>
            <a:tailEnd/>
          </a:ln>
          <a:effectLst/>
        </p:spPr>
        <p:txBody>
          <a:bodyPr vert="horz" wrap="square" lIns="89140" tIns="44570" rIns="89140" bIns="44570" numCol="1" anchor="t" anchorCtr="0" compatLnSpc="1">
            <a:prstTxWarp prst="textNoShape">
              <a:avLst/>
            </a:prstTxWarp>
          </a:bodyPr>
          <a:lstStyle>
            <a:lvl1pPr algn="r">
              <a:defRPr sz="1100">
                <a:latin typeface="Arial" charset="0"/>
              </a:defRPr>
            </a:lvl1pPr>
          </a:lstStyle>
          <a:p>
            <a:pPr>
              <a:defRPr/>
            </a:pPr>
            <a:endParaRPr lang="el-GR"/>
          </a:p>
        </p:txBody>
      </p:sp>
      <p:sp>
        <p:nvSpPr>
          <p:cNvPr id="3076" name="Rectangle 4"/>
          <p:cNvSpPr>
            <a:spLocks noGrp="1" noChangeArrowheads="1"/>
          </p:cNvSpPr>
          <p:nvPr>
            <p:ph type="ftr" sz="quarter" idx="2"/>
          </p:nvPr>
        </p:nvSpPr>
        <p:spPr bwMode="auto">
          <a:xfrm>
            <a:off x="1" y="9378824"/>
            <a:ext cx="2945659" cy="493713"/>
          </a:xfrm>
          <a:prstGeom prst="rect">
            <a:avLst/>
          </a:prstGeom>
          <a:noFill/>
          <a:ln w="9525">
            <a:noFill/>
            <a:miter lim="800000"/>
            <a:headEnd/>
            <a:tailEnd/>
          </a:ln>
          <a:effectLst/>
        </p:spPr>
        <p:txBody>
          <a:bodyPr vert="horz" wrap="square" lIns="89140" tIns="44570" rIns="89140" bIns="44570" numCol="1" anchor="b" anchorCtr="0" compatLnSpc="1">
            <a:prstTxWarp prst="textNoShape">
              <a:avLst/>
            </a:prstTxWarp>
          </a:bodyPr>
          <a:lstStyle>
            <a:lvl1pPr>
              <a:defRPr sz="1100">
                <a:latin typeface="Arial" charset="0"/>
              </a:defRPr>
            </a:lvl1pPr>
          </a:lstStyle>
          <a:p>
            <a:pPr>
              <a:defRPr/>
            </a:pPr>
            <a:endParaRPr lang="el-GR"/>
          </a:p>
        </p:txBody>
      </p:sp>
      <p:sp>
        <p:nvSpPr>
          <p:cNvPr id="3077" name="Rectangle 5"/>
          <p:cNvSpPr>
            <a:spLocks noGrp="1" noChangeArrowheads="1"/>
          </p:cNvSpPr>
          <p:nvPr>
            <p:ph type="sldNum" sz="quarter" idx="3"/>
          </p:nvPr>
        </p:nvSpPr>
        <p:spPr bwMode="auto">
          <a:xfrm>
            <a:off x="3850444" y="9378824"/>
            <a:ext cx="2945659" cy="493713"/>
          </a:xfrm>
          <a:prstGeom prst="rect">
            <a:avLst/>
          </a:prstGeom>
          <a:noFill/>
          <a:ln w="9525">
            <a:noFill/>
            <a:miter lim="800000"/>
            <a:headEnd/>
            <a:tailEnd/>
          </a:ln>
          <a:effectLst/>
        </p:spPr>
        <p:txBody>
          <a:bodyPr vert="horz" wrap="square" lIns="89140" tIns="44570" rIns="89140" bIns="44570" numCol="1" anchor="b" anchorCtr="0" compatLnSpc="1">
            <a:prstTxWarp prst="textNoShape">
              <a:avLst/>
            </a:prstTxWarp>
          </a:bodyPr>
          <a:lstStyle>
            <a:lvl1pPr algn="r">
              <a:defRPr sz="1100">
                <a:latin typeface="Arial" charset="0"/>
              </a:defRPr>
            </a:lvl1pPr>
          </a:lstStyle>
          <a:p>
            <a:pPr>
              <a:defRPr/>
            </a:pPr>
            <a:fld id="{FDCE5D63-F4E1-4D31-A974-3ABE7CAB2A07}" type="slidenum">
              <a:rPr lang="el-GR"/>
              <a:pPr>
                <a:defRPr/>
              </a:pPr>
              <a:t>‹#›</a:t>
            </a:fld>
            <a:endParaRPr lang="el-GR"/>
          </a:p>
        </p:txBody>
      </p:sp>
    </p:spTree>
    <p:extLst>
      <p:ext uri="{BB962C8B-B14F-4D97-AF65-F5344CB8AC3E}">
        <p14:creationId xmlns:p14="http://schemas.microsoft.com/office/powerpoint/2010/main" xmlns="" val="257286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3"/>
          </a:xfrm>
          <a:prstGeom prst="rect">
            <a:avLst/>
          </a:prstGeom>
        </p:spPr>
        <p:txBody>
          <a:bodyPr vert="horz" lIns="89140" tIns="44570" rIns="89140" bIns="44570" rtlCol="0"/>
          <a:lstStyle>
            <a:lvl1pPr algn="l">
              <a:defRPr sz="1100"/>
            </a:lvl1pPr>
          </a:lstStyle>
          <a:p>
            <a:endParaRPr lang="el-GR"/>
          </a:p>
        </p:txBody>
      </p:sp>
      <p:sp>
        <p:nvSpPr>
          <p:cNvPr id="3" name="Date Placeholder 2"/>
          <p:cNvSpPr>
            <a:spLocks noGrp="1"/>
          </p:cNvSpPr>
          <p:nvPr>
            <p:ph type="dt" idx="1"/>
          </p:nvPr>
        </p:nvSpPr>
        <p:spPr>
          <a:xfrm>
            <a:off x="3850444" y="1"/>
            <a:ext cx="2945659" cy="493713"/>
          </a:xfrm>
          <a:prstGeom prst="rect">
            <a:avLst/>
          </a:prstGeom>
        </p:spPr>
        <p:txBody>
          <a:bodyPr vert="horz" lIns="89140" tIns="44570" rIns="89140" bIns="44570" rtlCol="0"/>
          <a:lstStyle>
            <a:lvl1pPr algn="r">
              <a:defRPr sz="1100"/>
            </a:lvl1pPr>
          </a:lstStyle>
          <a:p>
            <a:fld id="{37886534-228B-413E-A183-5F180DAC8A51}" type="datetimeFigureOut">
              <a:rPr lang="el-GR" smtClean="0"/>
              <a:pPr/>
              <a:t>28/5/2023</a:t>
            </a:fld>
            <a:endParaRPr lang="el-GR"/>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89140" tIns="44570" rIns="89140" bIns="44570" rtlCol="0" anchor="ctr"/>
          <a:lstStyle/>
          <a:p>
            <a:endParaRPr lang="el-GR"/>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89140" tIns="44570" rIns="89140" bIns="445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1" y="9378824"/>
            <a:ext cx="2945659" cy="493713"/>
          </a:xfrm>
          <a:prstGeom prst="rect">
            <a:avLst/>
          </a:prstGeom>
        </p:spPr>
        <p:txBody>
          <a:bodyPr vert="horz" lIns="89140" tIns="44570" rIns="89140" bIns="44570" rtlCol="0" anchor="b"/>
          <a:lstStyle>
            <a:lvl1pPr algn="l">
              <a:defRPr sz="1100"/>
            </a:lvl1pPr>
          </a:lstStyle>
          <a:p>
            <a:endParaRPr lang="el-GR"/>
          </a:p>
        </p:txBody>
      </p:sp>
      <p:sp>
        <p:nvSpPr>
          <p:cNvPr id="7" name="Slide Number Placeholder 6"/>
          <p:cNvSpPr>
            <a:spLocks noGrp="1"/>
          </p:cNvSpPr>
          <p:nvPr>
            <p:ph type="sldNum" sz="quarter" idx="5"/>
          </p:nvPr>
        </p:nvSpPr>
        <p:spPr>
          <a:xfrm>
            <a:off x="3850444" y="9378824"/>
            <a:ext cx="2945659" cy="493713"/>
          </a:xfrm>
          <a:prstGeom prst="rect">
            <a:avLst/>
          </a:prstGeom>
        </p:spPr>
        <p:txBody>
          <a:bodyPr vert="horz" lIns="89140" tIns="44570" rIns="89140" bIns="44570" rtlCol="0" anchor="b"/>
          <a:lstStyle>
            <a:lvl1pPr algn="r">
              <a:defRPr sz="1100"/>
            </a:lvl1pPr>
          </a:lstStyle>
          <a:p>
            <a:fld id="{9EE2AB3C-3B2C-46B5-9908-C611BA2622A1}" type="slidenum">
              <a:rPr lang="el-GR" smtClean="0"/>
              <a:pPr/>
              <a:t>‹#›</a:t>
            </a:fld>
            <a:endParaRPr lang="el-GR"/>
          </a:p>
        </p:txBody>
      </p:sp>
    </p:spTree>
    <p:extLst>
      <p:ext uri="{BB962C8B-B14F-4D97-AF65-F5344CB8AC3E}">
        <p14:creationId xmlns:p14="http://schemas.microsoft.com/office/powerpoint/2010/main" xmlns="" val="28713822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Tree>
    <p:extLst>
      <p:ext uri="{BB962C8B-B14F-4D97-AF65-F5344CB8AC3E}">
        <p14:creationId xmlns:p14="http://schemas.microsoft.com/office/powerpoint/2010/main" xmlns="" val="29613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10</a:t>
            </a:fld>
            <a:endParaRPr lang="el-GR"/>
          </a:p>
        </p:txBody>
      </p:sp>
    </p:spTree>
    <p:extLst>
      <p:ext uri="{BB962C8B-B14F-4D97-AF65-F5344CB8AC3E}">
        <p14:creationId xmlns:p14="http://schemas.microsoft.com/office/powerpoint/2010/main" xmlns="" val="836910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11</a:t>
            </a:fld>
            <a:endParaRPr lang="el-GR"/>
          </a:p>
        </p:txBody>
      </p:sp>
    </p:spTree>
    <p:extLst>
      <p:ext uri="{BB962C8B-B14F-4D97-AF65-F5344CB8AC3E}">
        <p14:creationId xmlns:p14="http://schemas.microsoft.com/office/powerpoint/2010/main" xmlns="" val="353892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12</a:t>
            </a:fld>
            <a:endParaRPr lang="el-GR"/>
          </a:p>
        </p:txBody>
      </p:sp>
    </p:spTree>
    <p:extLst>
      <p:ext uri="{BB962C8B-B14F-4D97-AF65-F5344CB8AC3E}">
        <p14:creationId xmlns:p14="http://schemas.microsoft.com/office/powerpoint/2010/main" xmlns="" val="407010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13</a:t>
            </a:fld>
            <a:endParaRPr lang="el-GR"/>
          </a:p>
        </p:txBody>
      </p:sp>
    </p:spTree>
    <p:extLst>
      <p:ext uri="{BB962C8B-B14F-4D97-AF65-F5344CB8AC3E}">
        <p14:creationId xmlns:p14="http://schemas.microsoft.com/office/powerpoint/2010/main" xmlns="" val="2809785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14</a:t>
            </a:fld>
            <a:endParaRPr lang="el-GR"/>
          </a:p>
        </p:txBody>
      </p:sp>
    </p:spTree>
    <p:extLst>
      <p:ext uri="{BB962C8B-B14F-4D97-AF65-F5344CB8AC3E}">
        <p14:creationId xmlns:p14="http://schemas.microsoft.com/office/powerpoint/2010/main" xmlns="" val="797422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r>
              <a:rPr lang="el-GR" dirty="0" smtClean="0"/>
              <a:t>Προσοχή: Η εξομάλυνση</a:t>
            </a:r>
            <a:r>
              <a:rPr lang="el-GR" baseline="0" dirty="0" smtClean="0"/>
              <a:t> γίνεται και με μετακίνηση στα περιθώρια αλλά και με αλλαγή της διάρκειας με κατάλληλη προσαρμογή του αριθμού (δες Γ, διπλάσια διάρκεια, υποδιπλασιασμός αριθμού εργατών.)</a:t>
            </a:r>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15</a:t>
            </a:fld>
            <a:endParaRPr lang="el-GR"/>
          </a:p>
        </p:txBody>
      </p:sp>
    </p:spTree>
    <p:extLst>
      <p:ext uri="{BB962C8B-B14F-4D97-AF65-F5344CB8AC3E}">
        <p14:creationId xmlns:p14="http://schemas.microsoft.com/office/powerpoint/2010/main" xmlns="" val="1371978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16</a:t>
            </a:fld>
            <a:endParaRPr lang="el-GR"/>
          </a:p>
        </p:txBody>
      </p:sp>
    </p:spTree>
    <p:extLst>
      <p:ext uri="{BB962C8B-B14F-4D97-AF65-F5344CB8AC3E}">
        <p14:creationId xmlns:p14="http://schemas.microsoft.com/office/powerpoint/2010/main" xmlns="" val="3115796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17</a:t>
            </a:fld>
            <a:endParaRPr lang="el-GR"/>
          </a:p>
        </p:txBody>
      </p:sp>
    </p:spTree>
    <p:extLst>
      <p:ext uri="{BB962C8B-B14F-4D97-AF65-F5344CB8AC3E}">
        <p14:creationId xmlns:p14="http://schemas.microsoft.com/office/powerpoint/2010/main" xmlns="" val="660569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18</a:t>
            </a:fld>
            <a:endParaRPr lang="el-GR"/>
          </a:p>
        </p:txBody>
      </p:sp>
    </p:spTree>
    <p:extLst>
      <p:ext uri="{BB962C8B-B14F-4D97-AF65-F5344CB8AC3E}">
        <p14:creationId xmlns:p14="http://schemas.microsoft.com/office/powerpoint/2010/main" xmlns="" val="136732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19</a:t>
            </a:fld>
            <a:endParaRPr lang="el-GR"/>
          </a:p>
        </p:txBody>
      </p:sp>
    </p:spTree>
    <p:extLst>
      <p:ext uri="{BB962C8B-B14F-4D97-AF65-F5344CB8AC3E}">
        <p14:creationId xmlns:p14="http://schemas.microsoft.com/office/powerpoint/2010/main" xmlns="" val="405292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8100" cy="3838575"/>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2</a:t>
            </a:fld>
            <a:endParaRPr lang="el-GR"/>
          </a:p>
        </p:txBody>
      </p:sp>
    </p:spTree>
    <p:extLst>
      <p:ext uri="{BB962C8B-B14F-4D97-AF65-F5344CB8AC3E}">
        <p14:creationId xmlns:p14="http://schemas.microsoft.com/office/powerpoint/2010/main" xmlns="" val="1871257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20</a:t>
            </a:fld>
            <a:endParaRPr lang="el-GR"/>
          </a:p>
        </p:txBody>
      </p:sp>
    </p:spTree>
    <p:extLst>
      <p:ext uri="{BB962C8B-B14F-4D97-AF65-F5344CB8AC3E}">
        <p14:creationId xmlns:p14="http://schemas.microsoft.com/office/powerpoint/2010/main" xmlns="" val="3728213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21</a:t>
            </a:fld>
            <a:endParaRPr lang="el-GR"/>
          </a:p>
        </p:txBody>
      </p:sp>
    </p:spTree>
    <p:extLst>
      <p:ext uri="{BB962C8B-B14F-4D97-AF65-F5344CB8AC3E}">
        <p14:creationId xmlns:p14="http://schemas.microsoft.com/office/powerpoint/2010/main" xmlns="" val="2563257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22</a:t>
            </a:fld>
            <a:endParaRPr lang="el-GR"/>
          </a:p>
        </p:txBody>
      </p:sp>
    </p:spTree>
    <p:extLst>
      <p:ext uri="{BB962C8B-B14F-4D97-AF65-F5344CB8AC3E}">
        <p14:creationId xmlns:p14="http://schemas.microsoft.com/office/powerpoint/2010/main" xmlns="" val="1939878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23</a:t>
            </a:fld>
            <a:endParaRPr lang="el-GR"/>
          </a:p>
        </p:txBody>
      </p:sp>
    </p:spTree>
    <p:extLst>
      <p:ext uri="{BB962C8B-B14F-4D97-AF65-F5344CB8AC3E}">
        <p14:creationId xmlns:p14="http://schemas.microsoft.com/office/powerpoint/2010/main" xmlns="" val="2780463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24</a:t>
            </a:fld>
            <a:endParaRPr lang="el-GR"/>
          </a:p>
        </p:txBody>
      </p:sp>
    </p:spTree>
    <p:extLst>
      <p:ext uri="{BB962C8B-B14F-4D97-AF65-F5344CB8AC3E}">
        <p14:creationId xmlns:p14="http://schemas.microsoft.com/office/powerpoint/2010/main" xmlns="" val="4228698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25</a:t>
            </a:fld>
            <a:endParaRPr lang="el-GR"/>
          </a:p>
        </p:txBody>
      </p:sp>
    </p:spTree>
    <p:extLst>
      <p:ext uri="{BB962C8B-B14F-4D97-AF65-F5344CB8AC3E}">
        <p14:creationId xmlns:p14="http://schemas.microsoft.com/office/powerpoint/2010/main" xmlns="" val="3626192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26</a:t>
            </a:fld>
            <a:endParaRPr lang="el-GR"/>
          </a:p>
        </p:txBody>
      </p:sp>
    </p:spTree>
    <p:extLst>
      <p:ext uri="{BB962C8B-B14F-4D97-AF65-F5344CB8AC3E}">
        <p14:creationId xmlns:p14="http://schemas.microsoft.com/office/powerpoint/2010/main" xmlns="" val="3453516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27</a:t>
            </a:fld>
            <a:endParaRPr lang="el-GR"/>
          </a:p>
        </p:txBody>
      </p:sp>
    </p:spTree>
    <p:extLst>
      <p:ext uri="{BB962C8B-B14F-4D97-AF65-F5344CB8AC3E}">
        <p14:creationId xmlns:p14="http://schemas.microsoft.com/office/powerpoint/2010/main" xmlns="" val="191342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28</a:t>
            </a:fld>
            <a:endParaRPr lang="el-GR"/>
          </a:p>
        </p:txBody>
      </p:sp>
    </p:spTree>
    <p:extLst>
      <p:ext uri="{BB962C8B-B14F-4D97-AF65-F5344CB8AC3E}">
        <p14:creationId xmlns:p14="http://schemas.microsoft.com/office/powerpoint/2010/main" xmlns="" val="2173431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29</a:t>
            </a:fld>
            <a:endParaRPr lang="el-GR"/>
          </a:p>
        </p:txBody>
      </p:sp>
    </p:spTree>
    <p:extLst>
      <p:ext uri="{BB962C8B-B14F-4D97-AF65-F5344CB8AC3E}">
        <p14:creationId xmlns:p14="http://schemas.microsoft.com/office/powerpoint/2010/main" xmlns="" val="84187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3</a:t>
            </a:fld>
            <a:endParaRPr lang="el-GR" dirty="0"/>
          </a:p>
        </p:txBody>
      </p:sp>
    </p:spTree>
    <p:extLst>
      <p:ext uri="{BB962C8B-B14F-4D97-AF65-F5344CB8AC3E}">
        <p14:creationId xmlns:p14="http://schemas.microsoft.com/office/powerpoint/2010/main" xmlns="" val="2563257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30</a:t>
            </a:fld>
            <a:endParaRPr lang="el-GR"/>
          </a:p>
        </p:txBody>
      </p:sp>
    </p:spTree>
    <p:extLst>
      <p:ext uri="{BB962C8B-B14F-4D97-AF65-F5344CB8AC3E}">
        <p14:creationId xmlns:p14="http://schemas.microsoft.com/office/powerpoint/2010/main" xmlns="" val="1377414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31</a:t>
            </a:fld>
            <a:endParaRPr lang="el-GR"/>
          </a:p>
        </p:txBody>
      </p:sp>
    </p:spTree>
    <p:extLst>
      <p:ext uri="{BB962C8B-B14F-4D97-AF65-F5344CB8AC3E}">
        <p14:creationId xmlns:p14="http://schemas.microsoft.com/office/powerpoint/2010/main" xmlns="" val="4268900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32</a:t>
            </a:fld>
            <a:endParaRPr lang="el-GR"/>
          </a:p>
        </p:txBody>
      </p:sp>
    </p:spTree>
    <p:extLst>
      <p:ext uri="{BB962C8B-B14F-4D97-AF65-F5344CB8AC3E}">
        <p14:creationId xmlns:p14="http://schemas.microsoft.com/office/powerpoint/2010/main" xmlns="" val="3240217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33</a:t>
            </a:fld>
            <a:endParaRPr lang="el-GR"/>
          </a:p>
        </p:txBody>
      </p:sp>
    </p:spTree>
    <p:extLst>
      <p:ext uri="{BB962C8B-B14F-4D97-AF65-F5344CB8AC3E}">
        <p14:creationId xmlns:p14="http://schemas.microsoft.com/office/powerpoint/2010/main" xmlns="" val="535902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34</a:t>
            </a:fld>
            <a:endParaRPr lang="el-GR"/>
          </a:p>
        </p:txBody>
      </p:sp>
    </p:spTree>
    <p:extLst>
      <p:ext uri="{BB962C8B-B14F-4D97-AF65-F5344CB8AC3E}">
        <p14:creationId xmlns:p14="http://schemas.microsoft.com/office/powerpoint/2010/main" xmlns="" val="3631808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35</a:t>
            </a:fld>
            <a:endParaRPr lang="el-GR"/>
          </a:p>
        </p:txBody>
      </p:sp>
    </p:spTree>
    <p:extLst>
      <p:ext uri="{BB962C8B-B14F-4D97-AF65-F5344CB8AC3E}">
        <p14:creationId xmlns:p14="http://schemas.microsoft.com/office/powerpoint/2010/main" xmlns="" val="4090623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36</a:t>
            </a:fld>
            <a:endParaRPr lang="el-GR"/>
          </a:p>
        </p:txBody>
      </p:sp>
    </p:spTree>
    <p:extLst>
      <p:ext uri="{BB962C8B-B14F-4D97-AF65-F5344CB8AC3E}">
        <p14:creationId xmlns:p14="http://schemas.microsoft.com/office/powerpoint/2010/main" xmlns="" val="828040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37</a:t>
            </a:fld>
            <a:endParaRPr lang="el-GR"/>
          </a:p>
        </p:txBody>
      </p:sp>
    </p:spTree>
    <p:extLst>
      <p:ext uri="{BB962C8B-B14F-4D97-AF65-F5344CB8AC3E}">
        <p14:creationId xmlns:p14="http://schemas.microsoft.com/office/powerpoint/2010/main" xmlns="" val="3242464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38</a:t>
            </a:fld>
            <a:endParaRPr lang="el-GR"/>
          </a:p>
        </p:txBody>
      </p:sp>
    </p:spTree>
    <p:extLst>
      <p:ext uri="{BB962C8B-B14F-4D97-AF65-F5344CB8AC3E}">
        <p14:creationId xmlns:p14="http://schemas.microsoft.com/office/powerpoint/2010/main" xmlns="" val="2486050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39</a:t>
            </a:fld>
            <a:endParaRPr lang="el-GR"/>
          </a:p>
        </p:txBody>
      </p:sp>
    </p:spTree>
    <p:extLst>
      <p:ext uri="{BB962C8B-B14F-4D97-AF65-F5344CB8AC3E}">
        <p14:creationId xmlns:p14="http://schemas.microsoft.com/office/powerpoint/2010/main" xmlns="" val="334989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4</a:t>
            </a:fld>
            <a:endParaRPr lang="el-GR" dirty="0"/>
          </a:p>
        </p:txBody>
      </p:sp>
    </p:spTree>
    <p:extLst>
      <p:ext uri="{BB962C8B-B14F-4D97-AF65-F5344CB8AC3E}">
        <p14:creationId xmlns:p14="http://schemas.microsoft.com/office/powerpoint/2010/main" xmlns="" val="485276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40</a:t>
            </a:fld>
            <a:endParaRPr lang="el-GR"/>
          </a:p>
        </p:txBody>
      </p:sp>
    </p:spTree>
    <p:extLst>
      <p:ext uri="{BB962C8B-B14F-4D97-AF65-F5344CB8AC3E}">
        <p14:creationId xmlns:p14="http://schemas.microsoft.com/office/powerpoint/2010/main" xmlns="" val="2593335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41</a:t>
            </a:fld>
            <a:endParaRPr lang="el-GR"/>
          </a:p>
        </p:txBody>
      </p:sp>
    </p:spTree>
    <p:extLst>
      <p:ext uri="{BB962C8B-B14F-4D97-AF65-F5344CB8AC3E}">
        <p14:creationId xmlns:p14="http://schemas.microsoft.com/office/powerpoint/2010/main" xmlns="" val="104056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42</a:t>
            </a:fld>
            <a:endParaRPr lang="el-GR"/>
          </a:p>
        </p:txBody>
      </p:sp>
    </p:spTree>
    <p:extLst>
      <p:ext uri="{BB962C8B-B14F-4D97-AF65-F5344CB8AC3E}">
        <p14:creationId xmlns:p14="http://schemas.microsoft.com/office/powerpoint/2010/main" xmlns="" val="27542635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43</a:t>
            </a:fld>
            <a:endParaRPr lang="el-GR"/>
          </a:p>
        </p:txBody>
      </p:sp>
    </p:spTree>
    <p:extLst>
      <p:ext uri="{BB962C8B-B14F-4D97-AF65-F5344CB8AC3E}">
        <p14:creationId xmlns:p14="http://schemas.microsoft.com/office/powerpoint/2010/main" xmlns="" val="4099945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44</a:t>
            </a:fld>
            <a:endParaRPr lang="el-GR"/>
          </a:p>
        </p:txBody>
      </p:sp>
    </p:spTree>
    <p:extLst>
      <p:ext uri="{BB962C8B-B14F-4D97-AF65-F5344CB8AC3E}">
        <p14:creationId xmlns:p14="http://schemas.microsoft.com/office/powerpoint/2010/main" xmlns="" val="1186963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45</a:t>
            </a:fld>
            <a:endParaRPr lang="el-GR"/>
          </a:p>
        </p:txBody>
      </p:sp>
    </p:spTree>
    <p:extLst>
      <p:ext uri="{BB962C8B-B14F-4D97-AF65-F5344CB8AC3E}">
        <p14:creationId xmlns:p14="http://schemas.microsoft.com/office/powerpoint/2010/main" xmlns="" val="18226196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46</a:t>
            </a:fld>
            <a:endParaRPr lang="el-GR"/>
          </a:p>
        </p:txBody>
      </p:sp>
    </p:spTree>
    <p:extLst>
      <p:ext uri="{BB962C8B-B14F-4D97-AF65-F5344CB8AC3E}">
        <p14:creationId xmlns:p14="http://schemas.microsoft.com/office/powerpoint/2010/main" xmlns="" val="3442783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47</a:t>
            </a:fld>
            <a:endParaRPr lang="el-GR"/>
          </a:p>
        </p:txBody>
      </p:sp>
    </p:spTree>
    <p:extLst>
      <p:ext uri="{BB962C8B-B14F-4D97-AF65-F5344CB8AC3E}">
        <p14:creationId xmlns:p14="http://schemas.microsoft.com/office/powerpoint/2010/main" xmlns="" val="1596714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48</a:t>
            </a:fld>
            <a:endParaRPr lang="el-GR"/>
          </a:p>
        </p:txBody>
      </p:sp>
    </p:spTree>
    <p:extLst>
      <p:ext uri="{BB962C8B-B14F-4D97-AF65-F5344CB8AC3E}">
        <p14:creationId xmlns:p14="http://schemas.microsoft.com/office/powerpoint/2010/main" xmlns="" val="1645910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49</a:t>
            </a:fld>
            <a:endParaRPr lang="el-GR"/>
          </a:p>
        </p:txBody>
      </p:sp>
    </p:spTree>
    <p:extLst>
      <p:ext uri="{BB962C8B-B14F-4D97-AF65-F5344CB8AC3E}">
        <p14:creationId xmlns:p14="http://schemas.microsoft.com/office/powerpoint/2010/main" xmlns="" val="2642229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5</a:t>
            </a:fld>
            <a:endParaRPr lang="el-GR" dirty="0"/>
          </a:p>
        </p:txBody>
      </p:sp>
    </p:spTree>
    <p:extLst>
      <p:ext uri="{BB962C8B-B14F-4D97-AF65-F5344CB8AC3E}">
        <p14:creationId xmlns:p14="http://schemas.microsoft.com/office/powerpoint/2010/main" xmlns="" val="651696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50</a:t>
            </a:fld>
            <a:endParaRPr lang="el-GR"/>
          </a:p>
        </p:txBody>
      </p:sp>
    </p:spTree>
    <p:extLst>
      <p:ext uri="{BB962C8B-B14F-4D97-AF65-F5344CB8AC3E}">
        <p14:creationId xmlns:p14="http://schemas.microsoft.com/office/powerpoint/2010/main" xmlns="" val="2501179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51</a:t>
            </a:fld>
            <a:endParaRPr lang="el-GR"/>
          </a:p>
        </p:txBody>
      </p:sp>
    </p:spTree>
    <p:extLst>
      <p:ext uri="{BB962C8B-B14F-4D97-AF65-F5344CB8AC3E}">
        <p14:creationId xmlns:p14="http://schemas.microsoft.com/office/powerpoint/2010/main" xmlns="" val="13349251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52</a:t>
            </a:fld>
            <a:endParaRPr lang="el-GR"/>
          </a:p>
        </p:txBody>
      </p:sp>
    </p:spTree>
    <p:extLst>
      <p:ext uri="{BB962C8B-B14F-4D97-AF65-F5344CB8AC3E}">
        <p14:creationId xmlns:p14="http://schemas.microsoft.com/office/powerpoint/2010/main" xmlns="" val="1407682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53</a:t>
            </a:fld>
            <a:endParaRPr lang="el-GR"/>
          </a:p>
        </p:txBody>
      </p:sp>
    </p:spTree>
    <p:extLst>
      <p:ext uri="{BB962C8B-B14F-4D97-AF65-F5344CB8AC3E}">
        <p14:creationId xmlns:p14="http://schemas.microsoft.com/office/powerpoint/2010/main" xmlns="" val="40989565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54</a:t>
            </a:fld>
            <a:endParaRPr lang="el-GR"/>
          </a:p>
        </p:txBody>
      </p:sp>
    </p:spTree>
    <p:extLst>
      <p:ext uri="{BB962C8B-B14F-4D97-AF65-F5344CB8AC3E}">
        <p14:creationId xmlns:p14="http://schemas.microsoft.com/office/powerpoint/2010/main" xmlns="" val="15138298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55</a:t>
            </a:fld>
            <a:endParaRPr lang="el-GR"/>
          </a:p>
        </p:txBody>
      </p:sp>
    </p:spTree>
    <p:extLst>
      <p:ext uri="{BB962C8B-B14F-4D97-AF65-F5344CB8AC3E}">
        <p14:creationId xmlns:p14="http://schemas.microsoft.com/office/powerpoint/2010/main" xmlns="" val="1354700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56</a:t>
            </a:fld>
            <a:endParaRPr lang="el-GR"/>
          </a:p>
        </p:txBody>
      </p:sp>
    </p:spTree>
    <p:extLst>
      <p:ext uri="{BB962C8B-B14F-4D97-AF65-F5344CB8AC3E}">
        <p14:creationId xmlns:p14="http://schemas.microsoft.com/office/powerpoint/2010/main" xmlns="" val="231567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6</a:t>
            </a:fld>
            <a:endParaRPr lang="el-GR"/>
          </a:p>
        </p:txBody>
      </p:sp>
    </p:spTree>
    <p:extLst>
      <p:ext uri="{BB962C8B-B14F-4D97-AF65-F5344CB8AC3E}">
        <p14:creationId xmlns:p14="http://schemas.microsoft.com/office/powerpoint/2010/main" xmlns="" val="338304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7</a:t>
            </a:fld>
            <a:endParaRPr lang="el-GR"/>
          </a:p>
        </p:txBody>
      </p:sp>
    </p:spTree>
    <p:extLst>
      <p:ext uri="{BB962C8B-B14F-4D97-AF65-F5344CB8AC3E}">
        <p14:creationId xmlns:p14="http://schemas.microsoft.com/office/powerpoint/2010/main" xmlns="" val="249584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8</a:t>
            </a:fld>
            <a:endParaRPr lang="el-GR"/>
          </a:p>
        </p:txBody>
      </p:sp>
    </p:spTree>
    <p:extLst>
      <p:ext uri="{BB962C8B-B14F-4D97-AF65-F5344CB8AC3E}">
        <p14:creationId xmlns:p14="http://schemas.microsoft.com/office/powerpoint/2010/main" xmlns="" val="13083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9EE2AB3C-3B2C-46B5-9908-C611BA2622A1}" type="slidenum">
              <a:rPr lang="el-GR" smtClean="0"/>
              <a:pPr/>
              <a:t>9</a:t>
            </a:fld>
            <a:endParaRPr lang="el-GR" dirty="0"/>
          </a:p>
        </p:txBody>
      </p:sp>
    </p:spTree>
    <p:extLst>
      <p:ext uri="{BB962C8B-B14F-4D97-AF65-F5344CB8AC3E}">
        <p14:creationId xmlns:p14="http://schemas.microsoft.com/office/powerpoint/2010/main" xmlns="" val="247432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11"/>
          <p:cNvSpPr>
            <a:spLocks noChangeShapeType="1"/>
          </p:cNvSpPr>
          <p:nvPr userDrawn="1"/>
        </p:nvSpPr>
        <p:spPr bwMode="auto">
          <a:xfrm flipV="1">
            <a:off x="9526" y="6472238"/>
            <a:ext cx="9140825" cy="0"/>
          </a:xfrm>
          <a:prstGeom prst="line">
            <a:avLst/>
          </a:prstGeom>
          <a:noFill/>
          <a:ln w="3175">
            <a:solidFill>
              <a:srgbClr val="002060"/>
            </a:solidFill>
            <a:round/>
            <a:headEnd/>
            <a:tailEnd/>
          </a:ln>
          <a:effectLst/>
        </p:spPr>
        <p:txBody>
          <a:bodyPr/>
          <a:lstStyle/>
          <a:p>
            <a:pPr>
              <a:defRPr/>
            </a:pPr>
            <a:endParaRPr lang="el-GR"/>
          </a:p>
        </p:txBody>
      </p:sp>
      <p:sp>
        <p:nvSpPr>
          <p:cNvPr id="14" name="TextBox 13"/>
          <p:cNvSpPr txBox="1"/>
          <p:nvPr userDrawn="1"/>
        </p:nvSpPr>
        <p:spPr>
          <a:xfrm>
            <a:off x="-10888" y="6498773"/>
            <a:ext cx="9154888" cy="307777"/>
          </a:xfrm>
          <a:prstGeom prst="rect">
            <a:avLst/>
          </a:prstGeom>
          <a:noFill/>
        </p:spPr>
        <p:txBody>
          <a:bodyPr wrap="square" rtlCol="0">
            <a:spAutoFit/>
          </a:bodyPr>
          <a:lstStyle/>
          <a:p>
            <a:pPr algn="ctr"/>
            <a:r>
              <a:rPr lang="el-GR" sz="1400" dirty="0" smtClean="0"/>
              <a:t>4</a:t>
            </a:r>
            <a:r>
              <a:rPr lang="el-GR" sz="1400" baseline="30000" dirty="0" smtClean="0"/>
              <a:t>η</a:t>
            </a:r>
            <a:r>
              <a:rPr lang="el-GR" sz="1400" dirty="0" smtClean="0"/>
              <a:t> ΟΣΣ ΕΑΠ - ΔΧΤ 61: Οικονομικά Τεχνικών Έργων</a:t>
            </a:r>
            <a:endParaRPr lang="el-GR" sz="1400" dirty="0"/>
          </a:p>
        </p:txBody>
      </p:sp>
      <p:sp>
        <p:nvSpPr>
          <p:cNvPr id="15" name="AutoShape 7"/>
          <p:cNvSpPr>
            <a:spLocks noChangeArrowheads="1"/>
          </p:cNvSpPr>
          <p:nvPr userDrawn="1"/>
        </p:nvSpPr>
        <p:spPr bwMode="auto">
          <a:xfrm>
            <a:off x="5" y="482998"/>
            <a:ext cx="9098280" cy="92075"/>
          </a:xfrm>
          <a:custGeom>
            <a:avLst/>
            <a:gdLst>
              <a:gd name="G0" fmla="+- 1005 0 0"/>
            </a:gdLst>
            <a:ahLst/>
            <a:cxnLst>
              <a:cxn ang="0">
                <a:pos x="0" y="0"/>
              </a:cxn>
              <a:cxn ang="0">
                <a:pos x="1005" y="0"/>
              </a:cxn>
              <a:cxn ang="0">
                <a:pos x="1005" y="1000"/>
              </a:cxn>
              <a:cxn ang="0">
                <a:pos x="0" y="1000"/>
              </a:cxn>
              <a:cxn ang="0">
                <a:pos x="0" y="0"/>
              </a:cxn>
              <a:cxn ang="0">
                <a:pos x="1000" y="0"/>
              </a:cxn>
            </a:cxnLst>
            <a:rect l="0" t="0" r="r" b="b"/>
            <a:pathLst>
              <a:path w="1000" h="1000" stroke="0">
                <a:moveTo>
                  <a:pt x="0" y="0"/>
                </a:moveTo>
                <a:lnTo>
                  <a:pt x="1005" y="0"/>
                </a:lnTo>
                <a:lnTo>
                  <a:pt x="1005" y="1000"/>
                </a:lnTo>
                <a:lnTo>
                  <a:pt x="0" y="1000"/>
                </a:lnTo>
                <a:close/>
              </a:path>
              <a:path w="1000" h="1000">
                <a:moveTo>
                  <a:pt x="0" y="0"/>
                </a:moveTo>
                <a:lnTo>
                  <a:pt x="1000" y="0"/>
                </a:lnTo>
              </a:path>
            </a:pathLst>
          </a:custGeom>
          <a:solidFill>
            <a:srgbClr val="002060"/>
          </a:solidFill>
          <a:ln w="9525">
            <a:solidFill>
              <a:srgbClr val="002060"/>
            </a:solidFill>
            <a:round/>
            <a:headEnd/>
            <a:tailEnd/>
          </a:ln>
        </p:spPr>
        <p:txBody>
          <a:bodyPr/>
          <a:lstStyle/>
          <a:p>
            <a:pPr>
              <a:defRPr/>
            </a:pPr>
            <a:endParaRPr lang="el-GR" sz="2400">
              <a:latin typeface="Times New Roman" pitchFamily="18" charset="0"/>
            </a:endParaRPr>
          </a:p>
        </p:txBody>
      </p:sp>
      <p:sp>
        <p:nvSpPr>
          <p:cNvPr id="5" name="TextBox 4"/>
          <p:cNvSpPr txBox="1"/>
          <p:nvPr userDrawn="1"/>
        </p:nvSpPr>
        <p:spPr>
          <a:xfrm>
            <a:off x="7931150" y="6498772"/>
            <a:ext cx="1219200" cy="369332"/>
          </a:xfrm>
          <a:prstGeom prst="rect">
            <a:avLst/>
          </a:prstGeom>
          <a:noFill/>
        </p:spPr>
        <p:txBody>
          <a:bodyPr wrap="square" rtlCol="0">
            <a:spAutoFit/>
          </a:bodyPr>
          <a:lstStyle/>
          <a:p>
            <a:pPr algn="r"/>
            <a:fld id="{CC1112F4-2DF3-4BEF-B9C5-DBE317A78BDF}" type="slidenum">
              <a:rPr lang="en-US" b="1" smtClean="0"/>
              <a:pPr algn="r"/>
              <a:t>‹#›</a:t>
            </a:fld>
            <a:endParaRPr lang="en-US" b="1"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1"/>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566739"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27652" name="AutoShape 4"/>
          <p:cNvSpPr>
            <a:spLocks noChangeArrowheads="1"/>
          </p:cNvSpPr>
          <p:nvPr/>
        </p:nvSpPr>
        <p:spPr bwMode="auto">
          <a:xfrm>
            <a:off x="609600" y="1566864"/>
            <a:ext cx="7958139"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l-GR" sz="2400">
              <a:latin typeface="Times New Roman" pitchFamily="18" charset="0"/>
            </a:endParaRPr>
          </a:p>
        </p:txBody>
      </p:sp>
      <p:sp>
        <p:nvSpPr>
          <p:cNvPr id="276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l-GR"/>
          </a:p>
        </p:txBody>
      </p:sp>
      <p:sp>
        <p:nvSpPr>
          <p:cNvPr id="2765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65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r>
              <a:rPr lang="en-US"/>
              <a:t>wwwwwwww</a:t>
            </a:r>
            <a:endParaRPr lang="el-GR"/>
          </a:p>
        </p:txBody>
      </p:sp>
      <p:sp>
        <p:nvSpPr>
          <p:cNvPr id="2765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70B9BB7-CFBA-498A-8441-524155BBD47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4" r:id="rId1"/>
  </p:sldLayoutIdLst>
  <p:transition>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90801"/>
            <a:ext cx="9144000" cy="611578"/>
          </a:xfrm>
          <a:prstGeom prst="rect">
            <a:avLst/>
          </a:prstGeom>
          <a:noFill/>
        </p:spPr>
        <p:txBody>
          <a:bodyPr wrap="square" rtlCol="0">
            <a:spAutoFit/>
          </a:bodyPr>
          <a:lstStyle/>
          <a:p>
            <a:pPr algn="ctr">
              <a:lnSpc>
                <a:spcPct val="150000"/>
              </a:lnSpc>
              <a:spcAft>
                <a:spcPts val="0"/>
              </a:spcAft>
              <a:buClr>
                <a:srgbClr val="00467A"/>
              </a:buClr>
            </a:pPr>
            <a:r>
              <a:rPr lang="el-GR" sz="2600" b="1" dirty="0" smtClean="0">
                <a:solidFill>
                  <a:srgbClr val="00467A"/>
                </a:solidFill>
              </a:rPr>
              <a:t>ΟΙΚΟΝΟΜΙΚΟΣ  ΠΡΟΓΡΑΜΜΑΤΙΣΜΟΣ  ΕΡΓΩΝ </a:t>
            </a:r>
            <a:endParaRPr lang="el-GR" sz="2600" b="1" dirty="0" smtClean="0">
              <a:solidFill>
                <a:srgbClr val="00467A"/>
              </a:solidFill>
            </a:endParaRPr>
          </a:p>
        </p:txBody>
      </p:sp>
    </p:spTree>
    <p:extLst>
      <p:ext uri="{BB962C8B-B14F-4D97-AF65-F5344CB8AC3E}">
        <p14:creationId xmlns:p14="http://schemas.microsoft.com/office/powerpoint/2010/main" xmlns="" val="303424678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127"/>
            <a:ext cx="9144000" cy="492443"/>
          </a:xfrm>
          <a:prstGeom prst="rect">
            <a:avLst/>
          </a:prstGeom>
          <a:noFill/>
        </p:spPr>
        <p:txBody>
          <a:bodyPr wrap="square" rtlCol="0">
            <a:spAutoFit/>
          </a:bodyPr>
          <a:lstStyle/>
          <a:p>
            <a:pPr algn="ctr"/>
            <a:r>
              <a:rPr lang="el-GR" sz="2600" b="1" dirty="0">
                <a:solidFill>
                  <a:srgbClr val="00467A"/>
                </a:solidFill>
              </a:rPr>
              <a:t>Διάγραμμα κατανομής </a:t>
            </a:r>
            <a:r>
              <a:rPr lang="el-GR" sz="2600" b="1" dirty="0" smtClean="0">
                <a:solidFill>
                  <a:srgbClr val="00467A"/>
                </a:solidFill>
              </a:rPr>
              <a:t>πόρου </a:t>
            </a:r>
            <a:r>
              <a:rPr lang="el-GR" sz="2600" b="1" dirty="0">
                <a:solidFill>
                  <a:srgbClr val="00467A"/>
                </a:solidFill>
              </a:rPr>
              <a:t>στο χρόνο</a:t>
            </a:r>
          </a:p>
        </p:txBody>
      </p:sp>
      <p:sp>
        <p:nvSpPr>
          <p:cNvPr id="7" name="Rectangle 6"/>
          <p:cNvSpPr/>
          <p:nvPr/>
        </p:nvSpPr>
        <p:spPr>
          <a:xfrm>
            <a:off x="-76200" y="545753"/>
            <a:ext cx="9144000" cy="338041"/>
          </a:xfrm>
          <a:prstGeom prst="rect">
            <a:avLst/>
          </a:prstGeom>
        </p:spPr>
        <p:txBody>
          <a:bodyPr wrap="square">
            <a:spAutoFit/>
          </a:bodyPr>
          <a:lstStyle/>
          <a:p>
            <a:pPr marL="269875" indent="-269875" algn="just">
              <a:lnSpc>
                <a:spcPct val="110000"/>
              </a:lnSpc>
              <a:spcAft>
                <a:spcPts val="600"/>
              </a:spcAft>
              <a:buClr>
                <a:srgbClr val="00467A"/>
              </a:buClr>
            </a:pPr>
            <a:r>
              <a:rPr lang="el-GR" sz="1600" b="1" dirty="0" smtClean="0"/>
              <a:t>Παράδειγμα:</a:t>
            </a:r>
            <a:endParaRPr lang="el-GR" sz="1600" dirty="0" smtClean="0"/>
          </a:p>
        </p:txBody>
      </p:sp>
      <p:graphicFrame>
        <p:nvGraphicFramePr>
          <p:cNvPr id="8" name="Table 7"/>
          <p:cNvGraphicFramePr>
            <a:graphicFrameLocks noGrp="1"/>
          </p:cNvGraphicFramePr>
          <p:nvPr>
            <p:extLst>
              <p:ext uri="{D42A27DB-BD31-4B8C-83A1-F6EECF244321}">
                <p14:modId xmlns:p14="http://schemas.microsoft.com/office/powerpoint/2010/main" xmlns="" val="223162408"/>
              </p:ext>
            </p:extLst>
          </p:nvPr>
        </p:nvGraphicFramePr>
        <p:xfrm>
          <a:off x="616103" y="2464158"/>
          <a:ext cx="3265441" cy="2977200"/>
        </p:xfrm>
        <a:graphic>
          <a:graphicData uri="http://schemas.openxmlformats.org/drawingml/2006/table">
            <a:tbl>
              <a:tblPr firstRow="1" bandRow="1">
                <a:tableStyleId>{69CF1AB2-1976-4502-BF36-3FF5EA218861}</a:tableStyleId>
              </a:tblPr>
              <a:tblGrid>
                <a:gridCol w="573405"/>
                <a:gridCol w="838200"/>
                <a:gridCol w="852805"/>
                <a:gridCol w="1001031"/>
              </a:tblGrid>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dk1"/>
                          </a:solidFill>
                          <a:latin typeface="+mn-lt"/>
                          <a:ea typeface="+mn-ea"/>
                          <a:cs typeface="+mn-cs"/>
                        </a:rPr>
                        <a:t>Δρ.</a:t>
                      </a:r>
                      <a:endParaRPr lang="el-GR" sz="12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err="1" smtClean="0">
                          <a:solidFill>
                            <a:schemeClr val="dk1"/>
                          </a:solidFill>
                          <a:latin typeface="+mn-lt"/>
                          <a:ea typeface="+mn-ea"/>
                          <a:cs typeface="+mn-cs"/>
                        </a:rPr>
                        <a:t>Διάρ</a:t>
                      </a:r>
                      <a:r>
                        <a:rPr lang="el-GR" sz="1200" kern="1200" dirty="0" smtClean="0">
                          <a:solidFill>
                            <a:schemeClr val="dk1"/>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dk1"/>
                          </a:solidFill>
                          <a:latin typeface="+mn-lt"/>
                          <a:ea typeface="+mn-ea"/>
                          <a:cs typeface="+mn-cs"/>
                        </a:rPr>
                        <a:t>(</a:t>
                      </a:r>
                      <a:r>
                        <a:rPr lang="el-GR" sz="1200" kern="1200" dirty="0" err="1" smtClean="0">
                          <a:solidFill>
                            <a:schemeClr val="dk1"/>
                          </a:solidFill>
                          <a:latin typeface="+mn-lt"/>
                          <a:ea typeface="+mn-ea"/>
                          <a:cs typeface="+mn-cs"/>
                        </a:rPr>
                        <a:t>εβδ</a:t>
                      </a:r>
                      <a:r>
                        <a:rPr lang="el-GR" sz="1200" kern="1200" dirty="0" smtClean="0">
                          <a:solidFill>
                            <a:schemeClr val="dk1"/>
                          </a:solidFill>
                          <a:latin typeface="+mn-lt"/>
                          <a:ea typeface="+mn-ea"/>
                          <a:cs typeface="+mn-cs"/>
                        </a:rPr>
                        <a:t>.)</a:t>
                      </a:r>
                      <a:endParaRPr lang="el-GR" sz="12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baseline="0" dirty="0" err="1" smtClean="0">
                          <a:solidFill>
                            <a:schemeClr val="dk1"/>
                          </a:solidFill>
                          <a:latin typeface="+mn-lt"/>
                          <a:ea typeface="+mn-ea"/>
                          <a:cs typeface="+mn-cs"/>
                        </a:rPr>
                        <a:t>Εργάτ</a:t>
                      </a:r>
                      <a:r>
                        <a:rPr lang="el-GR" sz="1200" kern="1200" baseline="0" dirty="0" smtClean="0">
                          <a:solidFill>
                            <a:schemeClr val="dk1"/>
                          </a:solidFill>
                          <a:latin typeface="+mn-lt"/>
                          <a:ea typeface="+mn-ea"/>
                          <a:cs typeface="+mn-cs"/>
                        </a:rPr>
                        <a:t>./</a:t>
                      </a:r>
                      <a:r>
                        <a:rPr lang="el-GR" sz="1200" kern="1200" baseline="0" dirty="0" err="1" smtClean="0">
                          <a:solidFill>
                            <a:schemeClr val="dk1"/>
                          </a:solidFill>
                          <a:latin typeface="+mn-lt"/>
                          <a:ea typeface="+mn-ea"/>
                          <a:cs typeface="+mn-cs"/>
                        </a:rPr>
                        <a:t>εβδ</a:t>
                      </a:r>
                      <a:r>
                        <a:rPr lang="el-GR" sz="1200" kern="1200" baseline="0" dirty="0" smtClean="0">
                          <a:solidFill>
                            <a:schemeClr val="dk1"/>
                          </a:solidFill>
                          <a:latin typeface="+mn-lt"/>
                          <a:ea typeface="+mn-ea"/>
                          <a:cs typeface="+mn-cs"/>
                        </a:rPr>
                        <a:t>.</a:t>
                      </a:r>
                      <a:endParaRPr lang="el-GR" sz="12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err="1" smtClean="0">
                          <a:solidFill>
                            <a:schemeClr val="dk1"/>
                          </a:solidFill>
                          <a:latin typeface="+mn-lt"/>
                          <a:ea typeface="+mn-ea"/>
                          <a:cs typeface="+mn-cs"/>
                        </a:rPr>
                        <a:t>Εργατο-εβδομ</a:t>
                      </a:r>
                      <a:r>
                        <a:rPr lang="el-GR" sz="1200" kern="1200" dirty="0" smtClean="0">
                          <a:solidFill>
                            <a:schemeClr val="dk1"/>
                          </a:solidFill>
                          <a:latin typeface="+mn-lt"/>
                          <a:ea typeface="+mn-ea"/>
                          <a:cs typeface="+mn-cs"/>
                        </a:rPr>
                        <a:t>.</a:t>
                      </a:r>
                      <a:endParaRPr lang="el-GR" sz="1200" kern="1200" dirty="0">
                        <a:solidFill>
                          <a:schemeClr val="dk1"/>
                        </a:solidFill>
                        <a:latin typeface="+mn-lt"/>
                        <a:ea typeface="+mn-ea"/>
                        <a:cs typeface="+mn-cs"/>
                      </a:endParaRPr>
                    </a:p>
                  </a:txBody>
                  <a:tcPr anchor="ctr" anchorCtr="1"/>
                </a:tc>
              </a:tr>
              <a:tr h="252000">
                <a:tc>
                  <a:txBody>
                    <a:bodyPr/>
                    <a:lstStyle/>
                    <a:p>
                      <a:pPr algn="ctr"/>
                      <a:r>
                        <a:rPr lang="el-GR" sz="1200" b="0" kern="1200" dirty="0" smtClean="0">
                          <a:solidFill>
                            <a:schemeClr val="tx1"/>
                          </a:solidFill>
                          <a:latin typeface="+mn-lt"/>
                          <a:ea typeface="+mn-ea"/>
                          <a:cs typeface="+mn-cs"/>
                        </a:rPr>
                        <a:t>Α</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6</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4</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24</a:t>
                      </a:r>
                      <a:endParaRPr lang="el-GR" sz="1200" b="0" kern="1200" dirty="0">
                        <a:solidFill>
                          <a:schemeClr val="tx1"/>
                        </a:solidFill>
                        <a:latin typeface="+mn-lt"/>
                        <a:ea typeface="+mn-ea"/>
                        <a:cs typeface="+mn-cs"/>
                      </a:endParaRPr>
                    </a:p>
                  </a:txBody>
                  <a:tcPr marL="90000" marR="90000" marT="18000" marB="18000" anchor="ctr" anchorCtr="1"/>
                </a:tc>
              </a:tr>
              <a:tr h="252000">
                <a:tc>
                  <a:txBody>
                    <a:bodyPr/>
                    <a:lstStyle/>
                    <a:p>
                      <a:pPr algn="ctr"/>
                      <a:r>
                        <a:rPr lang="el-GR" sz="1200" b="0" kern="1200" dirty="0" smtClean="0">
                          <a:solidFill>
                            <a:schemeClr val="tx1"/>
                          </a:solidFill>
                          <a:latin typeface="+mn-lt"/>
                          <a:ea typeface="+mn-ea"/>
                          <a:cs typeface="+mn-cs"/>
                        </a:rPr>
                        <a:t>Β</a:t>
                      </a:r>
                      <a:endParaRPr lang="el-GR" sz="1200" b="0" kern="1200" dirty="0">
                        <a:solidFill>
                          <a:schemeClr val="tx1"/>
                        </a:solidFill>
                        <a:latin typeface="+mn-lt"/>
                        <a:ea typeface="+mn-ea"/>
                        <a:cs typeface="+mn-cs"/>
                      </a:endParaRPr>
                    </a:p>
                  </a:txBody>
                  <a:tcPr marL="90000" marR="90000" marT="18000" marB="18000" anchor="ctr" anchorCtr="1"/>
                </a:tc>
                <a:tc>
                  <a:txBody>
                    <a:bodyPr/>
                    <a:lstStyle/>
                    <a:p>
                      <a:pPr algn="ctr"/>
                      <a:r>
                        <a:rPr lang="el-GR" sz="1200" b="0" kern="1200" dirty="0" smtClean="0">
                          <a:solidFill>
                            <a:schemeClr val="tx1"/>
                          </a:solidFill>
                          <a:latin typeface="+mn-lt"/>
                          <a:ea typeface="+mn-ea"/>
                          <a:cs typeface="+mn-cs"/>
                        </a:rPr>
                        <a:t>5</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5</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25</a:t>
                      </a:r>
                      <a:endParaRPr lang="el-GR" sz="1200" b="0" kern="1200" dirty="0">
                        <a:solidFill>
                          <a:schemeClr val="tx1"/>
                        </a:solidFill>
                        <a:latin typeface="+mn-lt"/>
                        <a:ea typeface="+mn-ea"/>
                        <a:cs typeface="+mn-cs"/>
                      </a:endParaRPr>
                    </a:p>
                  </a:txBody>
                  <a:tcPr marL="90000" marR="90000" marT="18000" marB="18000" anchor="ctr" anchorCtr="1"/>
                </a:tc>
              </a:tr>
              <a:tr h="252000">
                <a:tc>
                  <a:txBody>
                    <a:bodyPr/>
                    <a:lstStyle/>
                    <a:p>
                      <a:pPr algn="ctr"/>
                      <a:r>
                        <a:rPr lang="el-GR" sz="1200" b="0" kern="1200" dirty="0" smtClean="0">
                          <a:solidFill>
                            <a:schemeClr val="tx1"/>
                          </a:solidFill>
                          <a:latin typeface="+mn-lt"/>
                          <a:ea typeface="+mn-ea"/>
                          <a:cs typeface="+mn-cs"/>
                        </a:rPr>
                        <a:t>Γ</a:t>
                      </a:r>
                      <a:endParaRPr lang="el-GR" sz="1200" b="0" kern="1200" dirty="0">
                        <a:solidFill>
                          <a:schemeClr val="tx1"/>
                        </a:solidFill>
                        <a:latin typeface="+mn-lt"/>
                        <a:ea typeface="+mn-ea"/>
                        <a:cs typeface="+mn-cs"/>
                      </a:endParaRPr>
                    </a:p>
                  </a:txBody>
                  <a:tcPr marL="90000" marR="90000" marT="18000" marB="18000" anchor="ctr" anchorCtr="1"/>
                </a:tc>
                <a:tc>
                  <a:txBody>
                    <a:bodyPr/>
                    <a:lstStyle/>
                    <a:p>
                      <a:pPr algn="ctr"/>
                      <a:r>
                        <a:rPr lang="el-GR" sz="1200" b="0" kern="1200" dirty="0" smtClean="0">
                          <a:solidFill>
                            <a:schemeClr val="tx1"/>
                          </a:solidFill>
                          <a:latin typeface="+mn-lt"/>
                          <a:ea typeface="+mn-ea"/>
                          <a:cs typeface="+mn-cs"/>
                        </a:rPr>
                        <a:t>2</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6</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12</a:t>
                      </a:r>
                      <a:endParaRPr lang="el-GR" sz="1200" b="0" kern="1200" dirty="0">
                        <a:solidFill>
                          <a:schemeClr val="tx1"/>
                        </a:solidFill>
                        <a:latin typeface="+mn-lt"/>
                        <a:ea typeface="+mn-ea"/>
                        <a:cs typeface="+mn-cs"/>
                      </a:endParaRPr>
                    </a:p>
                  </a:txBody>
                  <a:tcPr marL="90000" marR="90000" marT="18000" marB="18000" anchor="ctr" anchorCtr="1"/>
                </a:tc>
              </a:tr>
              <a:tr h="252000">
                <a:tc>
                  <a:txBody>
                    <a:bodyPr/>
                    <a:lstStyle/>
                    <a:p>
                      <a:pPr algn="ctr"/>
                      <a:r>
                        <a:rPr lang="el-GR" sz="1200" b="0" kern="1200" dirty="0" smtClean="0">
                          <a:solidFill>
                            <a:schemeClr val="tx1"/>
                          </a:solidFill>
                          <a:latin typeface="+mn-lt"/>
                          <a:ea typeface="+mn-ea"/>
                          <a:cs typeface="+mn-cs"/>
                        </a:rPr>
                        <a:t>Δ</a:t>
                      </a:r>
                      <a:endParaRPr lang="el-GR" sz="1200" b="0" kern="1200" dirty="0">
                        <a:solidFill>
                          <a:schemeClr val="tx1"/>
                        </a:solidFill>
                        <a:latin typeface="+mn-lt"/>
                        <a:ea typeface="+mn-ea"/>
                        <a:cs typeface="+mn-cs"/>
                      </a:endParaRPr>
                    </a:p>
                  </a:txBody>
                  <a:tcPr marL="90000" marR="90000" marT="18000" marB="18000" anchor="ctr" anchorCtr="1"/>
                </a:tc>
                <a:tc>
                  <a:txBody>
                    <a:bodyPr/>
                    <a:lstStyle/>
                    <a:p>
                      <a:pPr algn="ctr"/>
                      <a:r>
                        <a:rPr lang="el-GR" sz="1200" b="0" kern="1200" dirty="0" smtClean="0">
                          <a:solidFill>
                            <a:schemeClr val="tx1"/>
                          </a:solidFill>
                          <a:latin typeface="+mn-lt"/>
                          <a:ea typeface="+mn-ea"/>
                          <a:cs typeface="+mn-cs"/>
                        </a:rPr>
                        <a:t>7</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3</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21</a:t>
                      </a:r>
                      <a:endParaRPr lang="el-GR" sz="1200" b="0" kern="1200" dirty="0">
                        <a:solidFill>
                          <a:schemeClr val="tx1"/>
                        </a:solidFill>
                        <a:latin typeface="+mn-lt"/>
                        <a:ea typeface="+mn-ea"/>
                        <a:cs typeface="+mn-cs"/>
                      </a:endParaRPr>
                    </a:p>
                  </a:txBody>
                  <a:tcPr marL="90000" marR="90000" marT="18000" marB="18000" anchor="ctr" anchorCtr="1"/>
                </a:tc>
              </a:tr>
              <a:tr h="252000">
                <a:tc>
                  <a:txBody>
                    <a:bodyPr/>
                    <a:lstStyle/>
                    <a:p>
                      <a:pPr algn="ctr"/>
                      <a:r>
                        <a:rPr lang="el-GR" sz="1200" b="0" kern="1200" dirty="0" smtClean="0">
                          <a:solidFill>
                            <a:schemeClr val="tx1"/>
                          </a:solidFill>
                          <a:latin typeface="+mn-lt"/>
                          <a:ea typeface="+mn-ea"/>
                          <a:cs typeface="+mn-cs"/>
                        </a:rPr>
                        <a:t>Ε</a:t>
                      </a:r>
                      <a:endParaRPr lang="el-GR" sz="1200" b="0" kern="1200" dirty="0">
                        <a:solidFill>
                          <a:schemeClr val="tx1"/>
                        </a:solidFill>
                        <a:latin typeface="+mn-lt"/>
                        <a:ea typeface="+mn-ea"/>
                        <a:cs typeface="+mn-cs"/>
                      </a:endParaRPr>
                    </a:p>
                  </a:txBody>
                  <a:tcPr marL="90000" marR="90000" marT="18000" marB="18000" anchor="ctr" anchorCtr="1"/>
                </a:tc>
                <a:tc>
                  <a:txBody>
                    <a:bodyPr/>
                    <a:lstStyle/>
                    <a:p>
                      <a:pPr algn="ctr"/>
                      <a:r>
                        <a:rPr lang="el-GR" sz="1200" b="0" kern="1200" dirty="0" smtClean="0">
                          <a:solidFill>
                            <a:schemeClr val="tx1"/>
                          </a:solidFill>
                          <a:latin typeface="+mn-lt"/>
                          <a:ea typeface="+mn-ea"/>
                          <a:cs typeface="+mn-cs"/>
                        </a:rPr>
                        <a:t>7</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5</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35</a:t>
                      </a:r>
                      <a:endParaRPr lang="el-GR" sz="1200" b="0" kern="1200" dirty="0">
                        <a:solidFill>
                          <a:schemeClr val="tx1"/>
                        </a:solidFill>
                        <a:latin typeface="+mn-lt"/>
                        <a:ea typeface="+mn-ea"/>
                        <a:cs typeface="+mn-cs"/>
                      </a:endParaRPr>
                    </a:p>
                  </a:txBody>
                  <a:tcPr marL="90000" marR="90000" marT="18000" marB="18000" anchor="ctr" anchorCtr="1"/>
                </a:tc>
              </a:tr>
              <a:tr h="252000">
                <a:tc>
                  <a:txBody>
                    <a:bodyPr/>
                    <a:lstStyle/>
                    <a:p>
                      <a:pPr algn="ctr"/>
                      <a:r>
                        <a:rPr lang="el-GR" sz="1200" b="0" kern="1200" dirty="0" smtClean="0">
                          <a:solidFill>
                            <a:schemeClr val="tx1"/>
                          </a:solidFill>
                          <a:latin typeface="+mn-lt"/>
                          <a:ea typeface="+mn-ea"/>
                          <a:cs typeface="+mn-cs"/>
                        </a:rPr>
                        <a:t>Ζ</a:t>
                      </a:r>
                      <a:endParaRPr lang="el-GR" sz="1200" b="0" kern="1200" dirty="0">
                        <a:solidFill>
                          <a:schemeClr val="tx1"/>
                        </a:solidFill>
                        <a:latin typeface="+mn-lt"/>
                        <a:ea typeface="+mn-ea"/>
                        <a:cs typeface="+mn-cs"/>
                      </a:endParaRPr>
                    </a:p>
                  </a:txBody>
                  <a:tcPr marL="90000" marR="90000" marT="18000" marB="18000" anchor="ctr" anchorCtr="1"/>
                </a:tc>
                <a:tc>
                  <a:txBody>
                    <a:bodyPr/>
                    <a:lstStyle/>
                    <a:p>
                      <a:pPr algn="ctr"/>
                      <a:r>
                        <a:rPr lang="el-GR" sz="1200" b="0" kern="1200" dirty="0" smtClean="0">
                          <a:solidFill>
                            <a:schemeClr val="tx1"/>
                          </a:solidFill>
                          <a:latin typeface="+mn-lt"/>
                          <a:ea typeface="+mn-ea"/>
                          <a:cs typeface="+mn-cs"/>
                        </a:rPr>
                        <a:t>3</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5</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1</a:t>
                      </a:r>
                      <a:r>
                        <a:rPr lang="en-US" sz="1200" b="0" kern="1200" smtClean="0">
                          <a:solidFill>
                            <a:schemeClr val="tx1"/>
                          </a:solidFill>
                          <a:latin typeface="+mn-lt"/>
                          <a:ea typeface="+mn-ea"/>
                          <a:cs typeface="+mn-cs"/>
                        </a:rPr>
                        <a:t>5</a:t>
                      </a:r>
                      <a:endParaRPr lang="el-GR" sz="1200" b="0" kern="1200" dirty="0">
                        <a:solidFill>
                          <a:schemeClr val="tx1"/>
                        </a:solidFill>
                        <a:latin typeface="+mn-lt"/>
                        <a:ea typeface="+mn-ea"/>
                        <a:cs typeface="+mn-cs"/>
                      </a:endParaRPr>
                    </a:p>
                  </a:txBody>
                  <a:tcPr marL="90000" marR="90000" marT="18000" marB="18000" anchor="ctr" anchorCtr="1"/>
                </a:tc>
              </a:tr>
              <a:tr h="252000">
                <a:tc>
                  <a:txBody>
                    <a:bodyPr/>
                    <a:lstStyle/>
                    <a:p>
                      <a:pPr algn="ctr"/>
                      <a:r>
                        <a:rPr lang="el-GR" sz="1200" b="0" dirty="0" smtClean="0">
                          <a:solidFill>
                            <a:schemeClr val="tx1"/>
                          </a:solidFill>
                        </a:rPr>
                        <a:t>Η</a:t>
                      </a:r>
                      <a:endParaRPr lang="el-GR" sz="1200" b="0" dirty="0">
                        <a:solidFill>
                          <a:schemeClr val="tx1"/>
                        </a:solidFill>
                      </a:endParaRPr>
                    </a:p>
                  </a:txBody>
                  <a:tcPr marL="90000" marR="90000" marT="18000" marB="18000" anchor="ctr" anchorCtr="1"/>
                </a:tc>
                <a:tc>
                  <a:txBody>
                    <a:bodyPr/>
                    <a:lstStyle/>
                    <a:p>
                      <a:pPr algn="ctr"/>
                      <a:r>
                        <a:rPr lang="el-GR" sz="1200" b="0" dirty="0" smtClean="0">
                          <a:solidFill>
                            <a:schemeClr val="tx1"/>
                          </a:solidFill>
                        </a:rPr>
                        <a:t>5</a:t>
                      </a:r>
                      <a:endParaRPr lang="el-GR" sz="1200" b="0" dirty="0">
                        <a:solidFill>
                          <a:schemeClr val="tx1"/>
                        </a:solidFill>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2</a:t>
                      </a:r>
                      <a:endParaRPr lang="el-GR" sz="1200" b="0" kern="1200" dirty="0">
                        <a:solidFill>
                          <a:schemeClr val="tx1"/>
                        </a:solidFill>
                        <a:latin typeface="+mn-lt"/>
                        <a:ea typeface="+mn-ea"/>
                        <a:cs typeface="+mn-cs"/>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mn-lt"/>
                          <a:ea typeface="+mn-ea"/>
                          <a:cs typeface="+mn-cs"/>
                        </a:rPr>
                        <a:t>10</a:t>
                      </a:r>
                      <a:endParaRPr lang="el-GR" sz="1200" b="0" kern="1200" dirty="0">
                        <a:solidFill>
                          <a:schemeClr val="tx1"/>
                        </a:solidFill>
                        <a:latin typeface="+mn-lt"/>
                        <a:ea typeface="+mn-ea"/>
                        <a:cs typeface="+mn-cs"/>
                      </a:endParaRPr>
                    </a:p>
                  </a:txBody>
                  <a:tcPr marL="90000" marR="90000" marT="18000" marB="18000" anchor="ctr" anchorCtr="1"/>
                </a:tc>
              </a:tr>
              <a:tr h="252000">
                <a:tc>
                  <a:txBody>
                    <a:bodyPr/>
                    <a:lstStyle/>
                    <a:p>
                      <a:pPr algn="ctr"/>
                      <a:r>
                        <a:rPr lang="el-GR" sz="1200" b="0" dirty="0" smtClean="0">
                          <a:solidFill>
                            <a:schemeClr val="tx1"/>
                          </a:solidFill>
                        </a:rPr>
                        <a:t>Θ</a:t>
                      </a:r>
                      <a:endParaRPr lang="el-GR" sz="1200" b="0" dirty="0">
                        <a:solidFill>
                          <a:schemeClr val="tx1"/>
                        </a:solidFill>
                      </a:endParaRPr>
                    </a:p>
                  </a:txBody>
                  <a:tcPr marL="90000" marR="90000" marT="18000" marB="18000" anchor="ctr" anchorCtr="1"/>
                </a:tc>
                <a:tc>
                  <a:txBody>
                    <a:bodyPr/>
                    <a:lstStyle/>
                    <a:p>
                      <a:pPr algn="ctr"/>
                      <a:r>
                        <a:rPr lang="el-GR" sz="1200" b="0" dirty="0" smtClean="0">
                          <a:solidFill>
                            <a:schemeClr val="tx1"/>
                          </a:solidFill>
                        </a:rPr>
                        <a:t>2</a:t>
                      </a:r>
                      <a:endParaRPr lang="el-GR" sz="1200" b="0" dirty="0">
                        <a:solidFill>
                          <a:schemeClr val="tx1"/>
                        </a:solidFill>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dirty="0" smtClean="0">
                          <a:solidFill>
                            <a:schemeClr val="tx1"/>
                          </a:solidFill>
                        </a:rPr>
                        <a:t>7</a:t>
                      </a:r>
                      <a:endParaRPr lang="el-GR" sz="1200" b="0" dirty="0">
                        <a:solidFill>
                          <a:schemeClr val="tx1"/>
                        </a:solidFill>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dirty="0" smtClean="0">
                          <a:solidFill>
                            <a:schemeClr val="tx1"/>
                          </a:solidFill>
                        </a:rPr>
                        <a:t>14</a:t>
                      </a:r>
                      <a:endParaRPr lang="el-GR" sz="1200" b="0" dirty="0">
                        <a:solidFill>
                          <a:schemeClr val="tx1"/>
                        </a:solidFill>
                      </a:endParaRPr>
                    </a:p>
                  </a:txBody>
                  <a:tcPr marL="90000" marR="90000" marT="18000" marB="18000" anchor="ctr" anchorCtr="1"/>
                </a:tc>
              </a:tr>
              <a:tr h="252000">
                <a:tc>
                  <a:txBody>
                    <a:bodyPr/>
                    <a:lstStyle/>
                    <a:p>
                      <a:pPr algn="ctr"/>
                      <a:r>
                        <a:rPr lang="el-GR" sz="1200" b="0" dirty="0" smtClean="0">
                          <a:solidFill>
                            <a:schemeClr val="tx1"/>
                          </a:solidFill>
                        </a:rPr>
                        <a:t>Ι</a:t>
                      </a:r>
                      <a:endParaRPr lang="el-GR" sz="1200" b="0" dirty="0">
                        <a:solidFill>
                          <a:schemeClr val="tx1"/>
                        </a:solidFill>
                      </a:endParaRPr>
                    </a:p>
                  </a:txBody>
                  <a:tcPr marL="90000" marR="90000" marT="18000" marB="18000" anchor="ctr" anchorCtr="1"/>
                </a:tc>
                <a:tc>
                  <a:txBody>
                    <a:bodyPr/>
                    <a:lstStyle/>
                    <a:p>
                      <a:pPr algn="ctr"/>
                      <a:r>
                        <a:rPr lang="el-GR" sz="1200" b="0" dirty="0" smtClean="0">
                          <a:solidFill>
                            <a:schemeClr val="tx1"/>
                          </a:solidFill>
                        </a:rPr>
                        <a:t>6</a:t>
                      </a:r>
                      <a:endParaRPr lang="el-GR" sz="1200" b="0" dirty="0">
                        <a:solidFill>
                          <a:schemeClr val="tx1"/>
                        </a:solidFill>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dirty="0" smtClean="0">
                          <a:solidFill>
                            <a:schemeClr val="tx1"/>
                          </a:solidFill>
                        </a:rPr>
                        <a:t>8</a:t>
                      </a:r>
                      <a:endParaRPr lang="el-GR" sz="1200" b="0" dirty="0">
                        <a:solidFill>
                          <a:schemeClr val="tx1"/>
                        </a:solidFill>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dirty="0" smtClean="0">
                          <a:solidFill>
                            <a:schemeClr val="tx1"/>
                          </a:solidFill>
                        </a:rPr>
                        <a:t>48</a:t>
                      </a:r>
                      <a:endParaRPr lang="el-GR" sz="1200" b="0" dirty="0">
                        <a:solidFill>
                          <a:schemeClr val="tx1"/>
                        </a:solidFill>
                      </a:endParaRPr>
                    </a:p>
                  </a:txBody>
                  <a:tcPr marL="90000" marR="90000" marT="18000" marB="18000" anchor="ctr" anchorCtr="1"/>
                </a:tc>
              </a:tr>
              <a:tr h="252000">
                <a:tc gridSpan="3">
                  <a:txBody>
                    <a:bodyPr/>
                    <a:lstStyle/>
                    <a:p>
                      <a:pPr algn="r"/>
                      <a:r>
                        <a:rPr lang="el-GR" sz="1200" b="1" dirty="0" smtClean="0">
                          <a:solidFill>
                            <a:schemeClr val="tx1"/>
                          </a:solidFill>
                        </a:rPr>
                        <a:t>ΣΥΝΟΛΟ</a:t>
                      </a:r>
                      <a:endParaRPr lang="el-GR" sz="1200" b="1" dirty="0">
                        <a:solidFill>
                          <a:schemeClr val="tx1"/>
                        </a:solidFill>
                      </a:endParaRPr>
                    </a:p>
                  </a:txBody>
                  <a:tcPr marL="90000" marR="90000" marT="18000" marB="18000" anchor="ctr" anchorCtr="1"/>
                </a:tc>
                <a:tc hMerge="1">
                  <a:txBody>
                    <a:bodyPr/>
                    <a:lstStyle/>
                    <a:p>
                      <a:pPr algn="ctr"/>
                      <a:endParaRPr lang="el-GR" sz="1200" b="0" dirty="0">
                        <a:solidFill>
                          <a:schemeClr val="tx1"/>
                        </a:solidFill>
                      </a:endParaRPr>
                    </a:p>
                  </a:txBody>
                  <a:tcPr marL="90000" marR="90000" marT="18000" marB="18000" anchor="ctr" anchorCtr="1"/>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200" b="0" dirty="0">
                        <a:solidFill>
                          <a:schemeClr val="tx1"/>
                        </a:solidFill>
                      </a:endParaRPr>
                    </a:p>
                  </a:txBody>
                  <a:tcPr marL="90000" marR="90000" marT="18000" marB="180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dirty="0" smtClean="0">
                          <a:solidFill>
                            <a:schemeClr val="tx1"/>
                          </a:solidFill>
                        </a:rPr>
                        <a:t>204</a:t>
                      </a:r>
                      <a:endParaRPr lang="el-GR" sz="1200" b="0" dirty="0">
                        <a:solidFill>
                          <a:schemeClr val="tx1"/>
                        </a:solidFill>
                      </a:endParaRPr>
                    </a:p>
                  </a:txBody>
                  <a:tcPr marL="90000" marR="90000" marT="18000" marB="18000" anchor="ctr" anchorCtr="1"/>
                </a:tc>
              </a:tr>
            </a:tbl>
          </a:graphicData>
        </a:graphic>
      </p:graphicFrame>
      <p:sp>
        <p:nvSpPr>
          <p:cNvPr id="9" name="Rectangle 8"/>
          <p:cNvSpPr/>
          <p:nvPr/>
        </p:nvSpPr>
        <p:spPr>
          <a:xfrm>
            <a:off x="505559" y="5486400"/>
            <a:ext cx="4114801" cy="566309"/>
          </a:xfrm>
          <a:prstGeom prst="rect">
            <a:avLst/>
          </a:prstGeom>
        </p:spPr>
        <p:txBody>
          <a:bodyPr wrap="square">
            <a:spAutoFit/>
          </a:bodyPr>
          <a:lstStyle/>
          <a:p>
            <a:pPr algn="just">
              <a:lnSpc>
                <a:spcPct val="110000"/>
              </a:lnSpc>
              <a:spcAft>
                <a:spcPts val="0"/>
              </a:spcAft>
              <a:buClr>
                <a:srgbClr val="00467A"/>
              </a:buClr>
            </a:pPr>
            <a:r>
              <a:rPr lang="el-GR" sz="1400" b="1" dirty="0" smtClean="0"/>
              <a:t>Διάρκεια</a:t>
            </a:r>
            <a:r>
              <a:rPr lang="el-GR" sz="1400" dirty="0" smtClean="0"/>
              <a:t>: 24 εβδομάδες</a:t>
            </a:r>
          </a:p>
          <a:p>
            <a:pPr>
              <a:lnSpc>
                <a:spcPct val="110000"/>
              </a:lnSpc>
              <a:spcAft>
                <a:spcPts val="0"/>
              </a:spcAft>
              <a:buClr>
                <a:srgbClr val="00467A"/>
              </a:buClr>
            </a:pPr>
            <a:r>
              <a:rPr lang="el-GR" sz="1400" b="1" dirty="0" smtClean="0"/>
              <a:t>Μ</a:t>
            </a:r>
            <a:r>
              <a:rPr lang="en-US" sz="1400" b="1" dirty="0" smtClean="0"/>
              <a:t>.O. </a:t>
            </a:r>
            <a:r>
              <a:rPr lang="el-GR" sz="1400" b="1" dirty="0" smtClean="0"/>
              <a:t>εργατών / </a:t>
            </a:r>
            <a:r>
              <a:rPr lang="el-GR" sz="1400" b="1" dirty="0" err="1" smtClean="0"/>
              <a:t>εβδ</a:t>
            </a:r>
            <a:r>
              <a:rPr lang="en-US" sz="1400" b="1" dirty="0" smtClean="0"/>
              <a:t>.</a:t>
            </a:r>
            <a:r>
              <a:rPr lang="el-GR" sz="1400" dirty="0" smtClean="0"/>
              <a:t> = 204/24 =8.5</a:t>
            </a:r>
            <a:endParaRPr lang="en-US" sz="1400" dirty="0" smtClean="0"/>
          </a:p>
        </p:txBody>
      </p:sp>
      <p:grpSp>
        <p:nvGrpSpPr>
          <p:cNvPr id="12" name="Group 11"/>
          <p:cNvGrpSpPr/>
          <p:nvPr/>
        </p:nvGrpSpPr>
        <p:grpSpPr>
          <a:xfrm>
            <a:off x="4477512" y="665565"/>
            <a:ext cx="4577409" cy="2829297"/>
            <a:chOff x="4490391" y="665565"/>
            <a:chExt cx="4577409" cy="2829297"/>
          </a:xfrm>
        </p:grpSpPr>
        <p:pic>
          <p:nvPicPr>
            <p:cNvPr id="14" name="Picture 13"/>
            <p:cNvPicPr>
              <a:picLocks noChangeAspect="1"/>
            </p:cNvPicPr>
            <p:nvPr/>
          </p:nvPicPr>
          <p:blipFill rotWithShape="1">
            <a:blip r:embed="rId3" cstate="print"/>
            <a:srcRect l="22778" t="19778" r="6216" b="10000"/>
            <a:stretch/>
          </p:blipFill>
          <p:spPr>
            <a:xfrm>
              <a:off x="4490391" y="665565"/>
              <a:ext cx="4577409" cy="2829297"/>
            </a:xfrm>
            <a:prstGeom prst="rect">
              <a:avLst/>
            </a:prstGeom>
            <a:noFill/>
            <a:ln w="19050">
              <a:solidFill>
                <a:srgbClr val="00467A"/>
              </a:solidFill>
              <a:miter lim="800000"/>
              <a:headEnd/>
              <a:tailEnd/>
            </a:ln>
          </p:spPr>
        </p:pic>
        <p:sp>
          <p:nvSpPr>
            <p:cNvPr id="11" name="Rectangle 10"/>
            <p:cNvSpPr/>
            <p:nvPr/>
          </p:nvSpPr>
          <p:spPr>
            <a:xfrm>
              <a:off x="8176839" y="750610"/>
              <a:ext cx="662361" cy="276614"/>
            </a:xfrm>
            <a:prstGeom prst="rect">
              <a:avLst/>
            </a:prstGeom>
          </p:spPr>
          <p:txBody>
            <a:bodyPr wrap="none">
              <a:spAutoFit/>
            </a:bodyPr>
            <a:lstStyle/>
            <a:p>
              <a:pPr marL="269875" indent="-269875" algn="just">
                <a:lnSpc>
                  <a:spcPct val="110000"/>
                </a:lnSpc>
                <a:spcAft>
                  <a:spcPts val="1800"/>
                </a:spcAft>
                <a:buClr>
                  <a:srgbClr val="00467A"/>
                </a:buClr>
              </a:pPr>
              <a:r>
                <a:rPr lang="en-US" sz="1200" b="1" dirty="0" smtClean="0"/>
                <a:t>Gantt</a:t>
              </a:r>
              <a:endParaRPr lang="el-GR" sz="1200" dirty="0"/>
            </a:p>
          </p:txBody>
        </p:sp>
      </p:grpSp>
      <p:grpSp>
        <p:nvGrpSpPr>
          <p:cNvPr id="6" name="Group 5"/>
          <p:cNvGrpSpPr/>
          <p:nvPr/>
        </p:nvGrpSpPr>
        <p:grpSpPr>
          <a:xfrm>
            <a:off x="4459127" y="3630526"/>
            <a:ext cx="4608673" cy="2721882"/>
            <a:chOff x="4459127" y="3630526"/>
            <a:chExt cx="4608673" cy="2721882"/>
          </a:xfrm>
        </p:grpSpPr>
        <p:pic>
          <p:nvPicPr>
            <p:cNvPr id="19" name="Picture 18"/>
            <p:cNvPicPr>
              <a:picLocks noChangeAspect="1"/>
            </p:cNvPicPr>
            <p:nvPr/>
          </p:nvPicPr>
          <p:blipFill rotWithShape="1">
            <a:blip r:embed="rId4" cstate="print"/>
            <a:srcRect l="22224" t="18889" r="6285" b="13555"/>
            <a:stretch/>
          </p:blipFill>
          <p:spPr>
            <a:xfrm>
              <a:off x="4459127" y="3630526"/>
              <a:ext cx="4608673" cy="2721882"/>
            </a:xfrm>
            <a:prstGeom prst="rect">
              <a:avLst/>
            </a:prstGeom>
            <a:noFill/>
            <a:ln w="19050">
              <a:solidFill>
                <a:srgbClr val="00467A"/>
              </a:solidFill>
              <a:miter lim="800000"/>
              <a:headEnd/>
              <a:tailEnd/>
            </a:ln>
          </p:spPr>
        </p:pic>
        <p:cxnSp>
          <p:nvCxnSpPr>
            <p:cNvPr id="13" name="Straight Connector 12"/>
            <p:cNvCxnSpPr/>
            <p:nvPr/>
          </p:nvCxnSpPr>
          <p:spPr>
            <a:xfrm>
              <a:off x="4953000" y="4739818"/>
              <a:ext cx="3990975" cy="28575"/>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6172200" y="3707554"/>
              <a:ext cx="2850460" cy="276614"/>
            </a:xfrm>
            <a:prstGeom prst="rect">
              <a:avLst/>
            </a:prstGeom>
          </p:spPr>
          <p:txBody>
            <a:bodyPr wrap="none">
              <a:spAutoFit/>
            </a:bodyPr>
            <a:lstStyle/>
            <a:p>
              <a:pPr marL="269875" indent="-269875" algn="just">
                <a:lnSpc>
                  <a:spcPct val="110000"/>
                </a:lnSpc>
                <a:spcAft>
                  <a:spcPts val="1800"/>
                </a:spcAft>
                <a:buClr>
                  <a:srgbClr val="00467A"/>
                </a:buClr>
              </a:pPr>
              <a:r>
                <a:rPr lang="el-GR" sz="1200" b="1" dirty="0"/>
                <a:t>Διάγραμμα κατανομής </a:t>
              </a:r>
              <a:r>
                <a:rPr lang="el-GR" sz="1200" b="1" dirty="0" smtClean="0"/>
                <a:t>εργατών</a:t>
              </a:r>
              <a:endParaRPr lang="el-GR" sz="1200" b="1" dirty="0"/>
            </a:p>
          </p:txBody>
        </p:sp>
      </p:grpSp>
      <p:sp>
        <p:nvSpPr>
          <p:cNvPr id="17" name="Rectangle 16"/>
          <p:cNvSpPr/>
          <p:nvPr/>
        </p:nvSpPr>
        <p:spPr>
          <a:xfrm>
            <a:off x="8432644" y="4501126"/>
            <a:ext cx="574196" cy="276614"/>
          </a:xfrm>
          <a:prstGeom prst="rect">
            <a:avLst/>
          </a:prstGeom>
        </p:spPr>
        <p:txBody>
          <a:bodyPr wrap="none">
            <a:spAutoFit/>
          </a:bodyPr>
          <a:lstStyle/>
          <a:p>
            <a:pPr marL="269875" indent="-269875" algn="just">
              <a:lnSpc>
                <a:spcPct val="110000"/>
              </a:lnSpc>
              <a:spcAft>
                <a:spcPts val="1800"/>
              </a:spcAft>
              <a:buClr>
                <a:srgbClr val="00467A"/>
              </a:buClr>
            </a:pPr>
            <a:r>
              <a:rPr lang="en-US" sz="1200" b="1" dirty="0" err="1" smtClean="0"/>
              <a:t>M.O</a:t>
            </a:r>
            <a:r>
              <a:rPr lang="en-US" sz="1200" b="1" dirty="0"/>
              <a:t>.</a:t>
            </a:r>
            <a:endParaRPr lang="el-GR" sz="1200" b="1" dirty="0"/>
          </a:p>
        </p:txBody>
      </p:sp>
      <p:grpSp>
        <p:nvGrpSpPr>
          <p:cNvPr id="4" name="Group 3"/>
          <p:cNvGrpSpPr/>
          <p:nvPr/>
        </p:nvGrpSpPr>
        <p:grpSpPr>
          <a:xfrm>
            <a:off x="8176839" y="1067813"/>
            <a:ext cx="719428" cy="276614"/>
            <a:chOff x="8176839" y="1067813"/>
            <a:chExt cx="719428" cy="276614"/>
          </a:xfrm>
        </p:grpSpPr>
        <p:sp>
          <p:nvSpPr>
            <p:cNvPr id="2" name="Rectangle 1"/>
            <p:cNvSpPr/>
            <p:nvPr/>
          </p:nvSpPr>
          <p:spPr>
            <a:xfrm>
              <a:off x="8176839" y="1129920"/>
              <a:ext cx="357561" cy="15240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08019" y="1067813"/>
              <a:ext cx="388248" cy="276614"/>
            </a:xfrm>
            <a:prstGeom prst="rect">
              <a:avLst/>
            </a:prstGeom>
          </p:spPr>
          <p:txBody>
            <a:bodyPr wrap="none">
              <a:spAutoFit/>
            </a:bodyPr>
            <a:lstStyle/>
            <a:p>
              <a:pPr marL="269875" indent="-269875" algn="just">
                <a:lnSpc>
                  <a:spcPct val="110000"/>
                </a:lnSpc>
                <a:spcAft>
                  <a:spcPts val="1800"/>
                </a:spcAft>
                <a:buClr>
                  <a:srgbClr val="00467A"/>
                </a:buClr>
              </a:pPr>
              <a:r>
                <a:rPr lang="en-US" sz="1200" b="1" dirty="0" smtClean="0"/>
                <a:t>TF</a:t>
              </a:r>
              <a:endParaRPr lang="el-GR" sz="1200" dirty="0"/>
            </a:p>
          </p:txBody>
        </p:sp>
      </p:grpSp>
      <p:pic>
        <p:nvPicPr>
          <p:cNvPr id="5" name="Picture 4"/>
          <p:cNvPicPr>
            <a:picLocks noChangeAspect="1"/>
          </p:cNvPicPr>
          <p:nvPr/>
        </p:nvPicPr>
        <p:blipFill>
          <a:blip r:embed="rId5" cstate="print"/>
          <a:stretch>
            <a:fillRect/>
          </a:stretch>
        </p:blipFill>
        <p:spPr>
          <a:xfrm>
            <a:off x="527024" y="863958"/>
            <a:ext cx="3435376" cy="1528848"/>
          </a:xfrm>
          <a:prstGeom prst="rect">
            <a:avLst/>
          </a:prstGeom>
          <a:ln>
            <a:solidFill>
              <a:srgbClr val="00467A"/>
            </a:solidFill>
          </a:ln>
        </p:spPr>
      </p:pic>
      <p:sp>
        <p:nvSpPr>
          <p:cNvPr id="10" name="Rectangle 9"/>
          <p:cNvSpPr/>
          <p:nvPr/>
        </p:nvSpPr>
        <p:spPr>
          <a:xfrm>
            <a:off x="-304800" y="6001153"/>
            <a:ext cx="4724399" cy="492443"/>
          </a:xfrm>
          <a:prstGeom prst="rect">
            <a:avLst/>
          </a:prstGeom>
        </p:spPr>
        <p:txBody>
          <a:bodyPr wrap="square">
            <a:spAutoFit/>
          </a:bodyPr>
          <a:lstStyle/>
          <a:p>
            <a:pPr algn="r"/>
            <a:r>
              <a:rPr lang="el-GR" sz="1300" i="1" dirty="0"/>
              <a:t>Η κατανομή πόρων γίνεται πρώτα στις κρίσιμες </a:t>
            </a:r>
            <a:r>
              <a:rPr lang="el-GR" sz="1300" i="1" dirty="0" smtClean="0"/>
              <a:t>εργασίες (τοποθετούνται στο κάτω μέρος)</a:t>
            </a:r>
            <a:endParaRPr lang="en-US" sz="1300" i="1" dirty="0"/>
          </a:p>
        </p:txBody>
      </p:sp>
    </p:spTree>
    <p:extLst>
      <p:ext uri="{BB962C8B-B14F-4D97-AF65-F5344CB8AC3E}">
        <p14:creationId xmlns:p14="http://schemas.microsoft.com/office/powerpoint/2010/main" xmlns="" val="245891030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smtClean="0">
                <a:solidFill>
                  <a:srgbClr val="00467A"/>
                </a:solidFill>
              </a:rPr>
              <a:t>Εξομάλυνση των διαγραμμάτων κατανομής πόρων</a:t>
            </a:r>
            <a:endParaRPr lang="el-GR" sz="2400" b="1" dirty="0">
              <a:solidFill>
                <a:srgbClr val="00467A"/>
              </a:solidFill>
            </a:endParaRPr>
          </a:p>
        </p:txBody>
      </p:sp>
      <p:sp>
        <p:nvSpPr>
          <p:cNvPr id="2" name="Rectangle 1"/>
          <p:cNvSpPr/>
          <p:nvPr/>
        </p:nvSpPr>
        <p:spPr>
          <a:xfrm>
            <a:off x="0" y="609600"/>
            <a:ext cx="9144000" cy="5776966"/>
          </a:xfrm>
          <a:prstGeom prst="rect">
            <a:avLst/>
          </a:prstGeom>
        </p:spPr>
        <p:txBody>
          <a:bodyPr wrap="square">
            <a:spAutoFit/>
          </a:bodyPr>
          <a:lstStyle/>
          <a:p>
            <a:pPr algn="just">
              <a:lnSpc>
                <a:spcPct val="110000"/>
              </a:lnSpc>
              <a:spcBef>
                <a:spcPts val="0"/>
              </a:spcBef>
              <a:spcAft>
                <a:spcPts val="600"/>
              </a:spcAft>
            </a:pPr>
            <a:r>
              <a:rPr lang="el-GR" sz="1600" dirty="0"/>
              <a:t>Η κατανομή πόρων που προκύπτει με βάση το αρχικό χρονοδιάγραμμα παρουσιάζει συνήθως μεγάλες </a:t>
            </a:r>
            <a:r>
              <a:rPr lang="el-GR" sz="1600" dirty="0" smtClean="0"/>
              <a:t>διακυμάνσεις. </a:t>
            </a:r>
            <a:r>
              <a:rPr lang="el-GR" sz="1600" dirty="0"/>
              <a:t>Οι </a:t>
            </a:r>
            <a:r>
              <a:rPr lang="el-GR" sz="1600" dirty="0" smtClean="0"/>
              <a:t>αιχμές </a:t>
            </a:r>
            <a:r>
              <a:rPr lang="el-GR" sz="1600" dirty="0"/>
              <a:t>στις απαιτήσεις πόρων έχουν δυσμενείς επιπτώσεις στη διαχείριση του </a:t>
            </a:r>
            <a:r>
              <a:rPr lang="el-GR" sz="1600" dirty="0" smtClean="0"/>
              <a:t>έργου. Πιο </a:t>
            </a:r>
            <a:r>
              <a:rPr lang="el-GR" sz="1600" dirty="0"/>
              <a:t>συγκεκριμένα δημιουργούν:</a:t>
            </a:r>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Ανάγκη </a:t>
            </a:r>
            <a:r>
              <a:rPr lang="el-GR" sz="1600" dirty="0"/>
              <a:t>διάθεσης μεγάλου αριθμού πόρων για την ικανοποίηση των παροδικά αυξημένων </a:t>
            </a:r>
            <a:r>
              <a:rPr lang="el-GR" sz="1600" dirty="0" smtClean="0"/>
              <a:t>απαιτήσεων, </a:t>
            </a:r>
            <a:r>
              <a:rPr lang="el-GR" sz="1600" dirty="0"/>
              <a:t>με αποτέλεσμα τη σημαντική υποαπασχόληση και αδράνεια των πόρων αυτών σε περιόδους χαμηλής </a:t>
            </a:r>
            <a:r>
              <a:rPr lang="el-GR" sz="1600" dirty="0" smtClean="0"/>
              <a:t>απαίτησης.</a:t>
            </a:r>
            <a:endParaRPr lang="el-GR" sz="1600" dirty="0"/>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Δυσκολία </a:t>
            </a:r>
            <a:r>
              <a:rPr lang="el-GR" sz="1600" dirty="0"/>
              <a:t>ή αδυναμία οργάνωσης των ομάδων εργασίας, της μεταφοράς και εγκατάστασης εξοπλισμού, της παραγγελίας, μεταφοράς και αποθήκευσης </a:t>
            </a:r>
            <a:r>
              <a:rPr lang="el-GR" sz="1600" dirty="0" smtClean="0"/>
              <a:t>υλικών.</a:t>
            </a:r>
            <a:endParaRPr lang="el-GR" sz="1600" dirty="0"/>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Μείωση </a:t>
            </a:r>
            <a:r>
              <a:rPr lang="el-GR" sz="1600" dirty="0"/>
              <a:t>της αποδοτικότητας και εξασθένιση του ηθικού των εργαζομένων που δεν έχουν σταθερή απασχόληση, καθώς και προβλήματα που σχετίζονται με τις πληρωμές, τις προσλήψεις και τις αποζημιώσεις οι οποίες προκαλούνται από τις αυξομειώσεις του αριθμού των εργαζομένων.</a:t>
            </a:r>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Αύξηση </a:t>
            </a:r>
            <a:r>
              <a:rPr lang="el-GR" sz="1600" dirty="0"/>
              <a:t>του κόστους λόγω της υποαπασχόλησης των πόρων, των αναγκών πρόσληψης και εκπαίδευσης νέου προσωπικού, της καταβολής αποζημιώσεων στην περίπτωση απόλυσης προσωπικού, της αναπόφευκτης </a:t>
            </a:r>
            <a:r>
              <a:rPr lang="el-GR" sz="1600" dirty="0" err="1"/>
              <a:t>σταλίας</a:t>
            </a:r>
            <a:r>
              <a:rPr lang="el-GR" sz="1600" dirty="0"/>
              <a:t> των μηχανημάτων και της απώλειας υλικών</a:t>
            </a:r>
            <a:r>
              <a:rPr lang="el-GR" sz="1600" dirty="0" smtClean="0"/>
              <a:t>.</a:t>
            </a:r>
          </a:p>
          <a:p>
            <a:pPr algn="just">
              <a:lnSpc>
                <a:spcPct val="110000"/>
              </a:lnSpc>
              <a:spcBef>
                <a:spcPts val="1200"/>
              </a:spcBef>
              <a:spcAft>
                <a:spcPts val="600"/>
              </a:spcAft>
              <a:buClr>
                <a:srgbClr val="00467A"/>
              </a:buClr>
            </a:pPr>
            <a:r>
              <a:rPr lang="el-GR" sz="1600" dirty="0" smtClean="0"/>
              <a:t>Για </a:t>
            </a:r>
            <a:r>
              <a:rPr lang="el-GR" sz="1600" dirty="0"/>
              <a:t>να μειωθούν οι παραπάνω επιπτώσεις, </a:t>
            </a:r>
            <a:r>
              <a:rPr lang="el-GR" sz="1600" dirty="0" smtClean="0"/>
              <a:t>επιχειρείται ο </a:t>
            </a:r>
            <a:r>
              <a:rPr lang="el-GR" sz="1600" dirty="0" err="1" smtClean="0"/>
              <a:t>αναπρογραμματισμός</a:t>
            </a:r>
            <a:r>
              <a:rPr lang="el-GR" sz="1600" dirty="0" smtClean="0"/>
              <a:t> του έργου μέσω της εξομάλυνσης </a:t>
            </a:r>
            <a:r>
              <a:rPr lang="el-GR" sz="1600" dirty="0"/>
              <a:t>των διαγραμμάτων </a:t>
            </a:r>
            <a:r>
              <a:rPr lang="el-GR" sz="1600" dirty="0" smtClean="0"/>
              <a:t>κατανομής πόρων ώστε να επιτευχθεί  η κατά </a:t>
            </a:r>
            <a:r>
              <a:rPr lang="el-GR" sz="1600" dirty="0"/>
              <a:t>το δυνατόν ομοιόμορφη </a:t>
            </a:r>
            <a:r>
              <a:rPr lang="el-GR" sz="1600" dirty="0" smtClean="0"/>
              <a:t>κατανομή πόρων κατά τη διάρκεια του έργου. </a:t>
            </a:r>
            <a:endParaRPr lang="el-GR" sz="16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smtClean="0">
                <a:solidFill>
                  <a:srgbClr val="00467A"/>
                </a:solidFill>
              </a:rPr>
              <a:t>Εξομάλυνση των διαγραμμάτων κατανομής πόρων</a:t>
            </a:r>
            <a:endParaRPr lang="el-GR" sz="2400" b="1" dirty="0">
              <a:solidFill>
                <a:srgbClr val="00467A"/>
              </a:solidFill>
            </a:endParaRPr>
          </a:p>
        </p:txBody>
      </p:sp>
      <p:sp>
        <p:nvSpPr>
          <p:cNvPr id="2" name="Rectangle 1"/>
          <p:cNvSpPr/>
          <p:nvPr/>
        </p:nvSpPr>
        <p:spPr>
          <a:xfrm>
            <a:off x="0" y="609598"/>
            <a:ext cx="9144000" cy="5816977"/>
          </a:xfrm>
          <a:prstGeom prst="rect">
            <a:avLst/>
          </a:prstGeom>
        </p:spPr>
        <p:txBody>
          <a:bodyPr wrap="square">
            <a:spAutoFit/>
          </a:bodyPr>
          <a:lstStyle/>
          <a:p>
            <a:pPr>
              <a:lnSpc>
                <a:spcPct val="120000"/>
              </a:lnSpc>
              <a:spcBef>
                <a:spcPts val="0"/>
              </a:spcBef>
              <a:spcAft>
                <a:spcPts val="600"/>
              </a:spcAft>
            </a:pPr>
            <a:r>
              <a:rPr lang="el-GR" sz="1500" dirty="0" smtClean="0"/>
              <a:t>Ο </a:t>
            </a:r>
            <a:r>
              <a:rPr lang="el-GR" sz="1500" dirty="0" err="1"/>
              <a:t>αναπρογραμματισμός</a:t>
            </a:r>
            <a:r>
              <a:rPr lang="el-GR" sz="1500" dirty="0"/>
              <a:t> του έργου μπορεί να βασιστεί σε μια ή περισσότερες </a:t>
            </a:r>
            <a:r>
              <a:rPr lang="el-GR" sz="1500" dirty="0" smtClean="0"/>
              <a:t>από τις </a:t>
            </a:r>
            <a:r>
              <a:rPr lang="el-GR" sz="1500" dirty="0"/>
              <a:t>ακόλουθες λύσεις</a:t>
            </a:r>
            <a:r>
              <a:rPr lang="el-GR" sz="1500" dirty="0" smtClean="0"/>
              <a:t>:</a:t>
            </a:r>
          </a:p>
          <a:p>
            <a:pPr marL="339725" indent="-227013" algn="just">
              <a:lnSpc>
                <a:spcPct val="120000"/>
              </a:lnSpc>
              <a:spcBef>
                <a:spcPts val="0"/>
              </a:spcBef>
              <a:spcAft>
                <a:spcPts val="600"/>
              </a:spcAft>
              <a:buClr>
                <a:srgbClr val="00467A"/>
              </a:buClr>
              <a:buFont typeface="Wingdings" pitchFamily="2" charset="2"/>
              <a:buChar char="Ø"/>
            </a:pPr>
            <a:r>
              <a:rPr lang="el-GR" sz="1500" b="1" dirty="0" smtClean="0"/>
              <a:t>Χρονική </a:t>
            </a:r>
            <a:r>
              <a:rPr lang="el-GR" sz="1500" b="1" dirty="0"/>
              <a:t>μετακίνηση των </a:t>
            </a:r>
            <a:r>
              <a:rPr lang="el-GR" sz="1500" b="1" dirty="0" smtClean="0"/>
              <a:t>εργασιών μέσα στα περιθώρια τους</a:t>
            </a:r>
            <a:r>
              <a:rPr lang="el-GR" sz="1500" dirty="0" smtClean="0"/>
              <a:t>: Αποτελεσματική </a:t>
            </a:r>
            <a:r>
              <a:rPr lang="el-GR" sz="1500" dirty="0"/>
              <a:t>χωρίς να επιφέρει σημαντικές επιπτώσεις στο σχεδιασμό, προγραμματισμό και εκτέλεση του έργου</a:t>
            </a:r>
            <a:r>
              <a:rPr lang="el-GR" sz="1500" dirty="0" smtClean="0"/>
              <a:t>. Είναι φανερό ότι, εφαρμόζεται μόνο στις μη κρίσιμες εργασίες. </a:t>
            </a:r>
          </a:p>
          <a:p>
            <a:pPr marL="339725" indent="-227013" algn="just">
              <a:lnSpc>
                <a:spcPct val="120000"/>
              </a:lnSpc>
              <a:spcBef>
                <a:spcPts val="0"/>
              </a:spcBef>
              <a:spcAft>
                <a:spcPts val="600"/>
              </a:spcAft>
              <a:buClr>
                <a:srgbClr val="00467A"/>
              </a:buClr>
              <a:buFont typeface="Wingdings" pitchFamily="2" charset="2"/>
              <a:buChar char="Ø"/>
            </a:pPr>
            <a:r>
              <a:rPr lang="el-GR" sz="1500" b="1" dirty="0"/>
              <a:t>Χρησιμοποίηση διαφορετικού αριθμού πόρων</a:t>
            </a:r>
            <a:r>
              <a:rPr lang="el-GR" sz="1500" dirty="0"/>
              <a:t>: </a:t>
            </a:r>
            <a:r>
              <a:rPr lang="el-GR" sz="1500" dirty="0" smtClean="0"/>
              <a:t>Αφορά </a:t>
            </a:r>
            <a:r>
              <a:rPr lang="el-GR" sz="1500" dirty="0"/>
              <a:t>εργασίες που μπορούν να εκτελεστούν με μεταβλητό αριθμό πόρων και παράλληλη προσαρμογή της διάρκειάς τους. </a:t>
            </a:r>
          </a:p>
          <a:p>
            <a:pPr marL="339725" indent="-227013" algn="just">
              <a:lnSpc>
                <a:spcPct val="120000"/>
              </a:lnSpc>
              <a:spcBef>
                <a:spcPts val="0"/>
              </a:spcBef>
              <a:spcAft>
                <a:spcPts val="600"/>
              </a:spcAft>
              <a:buClr>
                <a:srgbClr val="00467A"/>
              </a:buClr>
              <a:buFont typeface="Wingdings" pitchFamily="2" charset="2"/>
              <a:buChar char="Ø"/>
            </a:pPr>
            <a:r>
              <a:rPr lang="el-GR" sz="1500" b="1" dirty="0" smtClean="0"/>
              <a:t>Διάσπαση </a:t>
            </a:r>
            <a:r>
              <a:rPr lang="el-GR" sz="1500" b="1" dirty="0"/>
              <a:t>δραστηριοτήτων</a:t>
            </a:r>
            <a:r>
              <a:rPr lang="el-GR" sz="1500" dirty="0"/>
              <a:t>: Αφορά εργασίες οι οποίες είναι τεχνικά εφικτό να εκτελεστούν κατά τμήματα με ενδιάμεση διακοπή. Αυτό γίνεται ώστε οι πόροι που χρησιμοποιούνται σε μια εργασία να μετακινηθούν για κάποιο διάστημα σε άλλη εργασία πριν επιστρέψουν για να ολοκληρώσουν την εκτέλεση της αρχικής εργασίας.</a:t>
            </a:r>
          </a:p>
          <a:p>
            <a:pPr marL="339725" indent="-227013" algn="just">
              <a:lnSpc>
                <a:spcPct val="120000"/>
              </a:lnSpc>
              <a:spcBef>
                <a:spcPts val="0"/>
              </a:spcBef>
              <a:spcAft>
                <a:spcPts val="600"/>
              </a:spcAft>
              <a:buClr>
                <a:srgbClr val="00467A"/>
              </a:buClr>
              <a:buFont typeface="Wingdings" pitchFamily="2" charset="2"/>
              <a:buChar char="Ø"/>
            </a:pPr>
            <a:r>
              <a:rPr lang="el-GR" sz="1500" b="1" dirty="0" smtClean="0"/>
              <a:t>Τροποποίηση </a:t>
            </a:r>
            <a:r>
              <a:rPr lang="el-GR" sz="1500" b="1" dirty="0"/>
              <a:t>του δικτυωτού γραφήματος</a:t>
            </a:r>
            <a:r>
              <a:rPr lang="el-GR" sz="1500" dirty="0"/>
              <a:t>: Αφορά την περίπτωση που μια επόμενη εργασία μπορεί να αρχίσει όταν έχει περατωθεί ένα τμήμα κι όχι ολόκληρη η προηγούμενη εργασία. </a:t>
            </a:r>
            <a:r>
              <a:rPr lang="el-GR" sz="1500" dirty="0" smtClean="0"/>
              <a:t>Οι σχέσεις </a:t>
            </a:r>
            <a:r>
              <a:rPr lang="el-GR" sz="1500" dirty="0"/>
              <a:t>διαδοχής </a:t>
            </a:r>
            <a:r>
              <a:rPr lang="el-GR" sz="1500" dirty="0" smtClean="0"/>
              <a:t>από σχέσεις τέλους–αρχής μετατρέπονται σε σχέσεις αρχής–αρχής ή τέλους–τέλους με χρονική καθυστέρηση.</a:t>
            </a:r>
          </a:p>
          <a:p>
            <a:pPr marL="339725" indent="-227013" algn="just">
              <a:lnSpc>
                <a:spcPct val="120000"/>
              </a:lnSpc>
              <a:spcBef>
                <a:spcPts val="0"/>
              </a:spcBef>
              <a:spcAft>
                <a:spcPts val="600"/>
              </a:spcAft>
              <a:buClr>
                <a:srgbClr val="00467A"/>
              </a:buClr>
              <a:buFont typeface="Wingdings" pitchFamily="2" charset="2"/>
              <a:buChar char="Ø"/>
            </a:pPr>
            <a:r>
              <a:rPr lang="el-GR" sz="1500" b="1" dirty="0" smtClean="0"/>
              <a:t>Χρησιμοποίηση </a:t>
            </a:r>
            <a:r>
              <a:rPr lang="el-GR" sz="1500" b="1" dirty="0"/>
              <a:t>άλλου τύπου πόρου</a:t>
            </a:r>
            <a:r>
              <a:rPr lang="el-GR" sz="1500" dirty="0"/>
              <a:t>: Η επιλογή ενός πιο αποδοτικού μέσου εκτέλεσης μιας εργασίας οδηγεί σε μείωση του απαιτούμενου αριθμού πόρων, παράλληλα όμως αυξάνει το αντίστοιχο </a:t>
            </a:r>
            <a:r>
              <a:rPr lang="el-GR" sz="1500" dirty="0" smtClean="0"/>
              <a:t>κόστος. </a:t>
            </a:r>
            <a:r>
              <a:rPr lang="el-GR" sz="1500" dirty="0"/>
              <a:t>Στην κατηγορία αυτή περιλαμβάνεται η ανάθεση εκτέλεσης εργασιών ως υπεργολαβία</a:t>
            </a:r>
            <a:r>
              <a:rPr lang="el-GR" sz="1500" dirty="0" smtClean="0"/>
              <a:t>.</a:t>
            </a:r>
            <a:endParaRPr lang="el-GR" sz="1500" b="1" dirty="0"/>
          </a:p>
        </p:txBody>
      </p:sp>
    </p:spTree>
    <p:extLst>
      <p:ext uri="{BB962C8B-B14F-4D97-AF65-F5344CB8AC3E}">
        <p14:creationId xmlns:p14="http://schemas.microsoft.com/office/powerpoint/2010/main" xmlns="" val="358179760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smtClean="0">
                <a:solidFill>
                  <a:srgbClr val="00467A"/>
                </a:solidFill>
              </a:rPr>
              <a:t>Εξομάλυνση των διαγραμμάτων κατανομής πόρων</a:t>
            </a:r>
            <a:endParaRPr lang="el-GR" sz="2400" b="1" dirty="0">
              <a:solidFill>
                <a:srgbClr val="00467A"/>
              </a:solidFill>
            </a:endParaRPr>
          </a:p>
        </p:txBody>
      </p:sp>
      <p:sp>
        <p:nvSpPr>
          <p:cNvPr id="2" name="Rectangle 1"/>
          <p:cNvSpPr/>
          <p:nvPr/>
        </p:nvSpPr>
        <p:spPr>
          <a:xfrm>
            <a:off x="0" y="609598"/>
            <a:ext cx="9144000" cy="1055674"/>
          </a:xfrm>
          <a:prstGeom prst="rect">
            <a:avLst/>
          </a:prstGeom>
        </p:spPr>
        <p:txBody>
          <a:bodyPr wrap="square">
            <a:spAutoFit/>
          </a:bodyPr>
          <a:lstStyle/>
          <a:p>
            <a:pPr algn="just">
              <a:lnSpc>
                <a:spcPct val="120000"/>
              </a:lnSpc>
              <a:spcBef>
                <a:spcPts val="0"/>
              </a:spcBef>
              <a:spcAft>
                <a:spcPts val="600"/>
              </a:spcAft>
            </a:pPr>
            <a:r>
              <a:rPr lang="el-GR" sz="1600" b="1" dirty="0" smtClean="0"/>
              <a:t>Βαθμός αξιοποίησης των πόρων </a:t>
            </a:r>
          </a:p>
          <a:p>
            <a:pPr algn="just">
              <a:lnSpc>
                <a:spcPct val="120000"/>
              </a:lnSpc>
              <a:spcBef>
                <a:spcPts val="0"/>
              </a:spcBef>
              <a:spcAft>
                <a:spcPts val="600"/>
              </a:spcAft>
            </a:pPr>
            <a:r>
              <a:rPr lang="el-GR" sz="1600" dirty="0" smtClean="0"/>
              <a:t>Μια παράμετρος ποσοτικοποίησης του βαθμού </a:t>
            </a:r>
            <a:r>
              <a:rPr lang="el-GR" sz="1600" dirty="0"/>
              <a:t>επίτευξης των στόχων της εξομάλυνσης </a:t>
            </a:r>
            <a:r>
              <a:rPr lang="el-GR" sz="1600" dirty="0" smtClean="0"/>
              <a:t>είναι </a:t>
            </a:r>
            <a:r>
              <a:rPr lang="el-GR" sz="1600" dirty="0"/>
              <a:t>ο βαθμός χρησιμοποίησης (αξιοποίησης) των </a:t>
            </a:r>
            <a:r>
              <a:rPr lang="el-GR" sz="1600" dirty="0" smtClean="0"/>
              <a:t>πόρων </a:t>
            </a:r>
            <a:r>
              <a:rPr lang="el-GR" sz="1600" i="1" dirty="0" smtClean="0"/>
              <a:t>β</a:t>
            </a:r>
            <a:r>
              <a:rPr lang="el-GR" sz="1600" dirty="0" smtClean="0"/>
              <a:t>, </a:t>
            </a:r>
            <a:r>
              <a:rPr lang="el-GR" sz="1600" dirty="0"/>
              <a:t>που </a:t>
            </a:r>
            <a:r>
              <a:rPr lang="el-GR" sz="1600" dirty="0" smtClean="0"/>
              <a:t>ορίζεται ως ο λόγος:</a:t>
            </a:r>
            <a:endParaRPr lang="el-GR" sz="1600" b="1"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2578316690"/>
              </p:ext>
            </p:extLst>
          </p:nvPr>
        </p:nvGraphicFramePr>
        <p:xfrm>
          <a:off x="838200" y="1964279"/>
          <a:ext cx="4366224" cy="776952"/>
        </p:xfrm>
        <a:graphic>
          <a:graphicData uri="http://schemas.openxmlformats.org/presentationml/2006/ole">
            <p:oleObj spid="_x0000_s92409" name="Equation" r:id="rId4" imgW="2425700" imgH="431800" progId="">
              <p:embed/>
            </p:oleObj>
          </a:graphicData>
        </a:graphic>
      </p:graphicFrame>
      <p:sp>
        <p:nvSpPr>
          <p:cNvPr id="5" name="Rectangle 4"/>
          <p:cNvSpPr/>
          <p:nvPr/>
        </p:nvSpPr>
        <p:spPr>
          <a:xfrm>
            <a:off x="7848600" y="2174501"/>
            <a:ext cx="762000" cy="356508"/>
          </a:xfrm>
          <a:prstGeom prst="rect">
            <a:avLst/>
          </a:prstGeom>
        </p:spPr>
        <p:txBody>
          <a:bodyPr wrap="square">
            <a:spAutoFit/>
          </a:bodyPr>
          <a:lstStyle/>
          <a:p>
            <a:pPr algn="ctr">
              <a:lnSpc>
                <a:spcPct val="120000"/>
              </a:lnSpc>
              <a:spcBef>
                <a:spcPts val="0"/>
              </a:spcBef>
              <a:spcAft>
                <a:spcPts val="600"/>
              </a:spcAft>
            </a:pPr>
            <a:r>
              <a:rPr lang="el-GR" sz="1600" dirty="0" smtClean="0"/>
              <a:t>(1)</a:t>
            </a:r>
            <a:endParaRPr lang="el-GR" sz="1600" dirty="0"/>
          </a:p>
        </p:txBody>
      </p:sp>
      <p:sp>
        <p:nvSpPr>
          <p:cNvPr id="7" name="Rectangle 6"/>
          <p:cNvSpPr/>
          <p:nvPr/>
        </p:nvSpPr>
        <p:spPr>
          <a:xfrm>
            <a:off x="0" y="3276600"/>
            <a:ext cx="9144000" cy="1274195"/>
          </a:xfrm>
          <a:prstGeom prst="rect">
            <a:avLst/>
          </a:prstGeom>
        </p:spPr>
        <p:txBody>
          <a:bodyPr wrap="square">
            <a:spAutoFit/>
          </a:bodyPr>
          <a:lstStyle/>
          <a:p>
            <a:pPr algn="just">
              <a:lnSpc>
                <a:spcPct val="120000"/>
              </a:lnSpc>
              <a:spcBef>
                <a:spcPts val="0"/>
              </a:spcBef>
              <a:spcAft>
                <a:spcPts val="600"/>
              </a:spcAft>
            </a:pPr>
            <a:r>
              <a:rPr lang="el-GR" sz="1600" dirty="0" smtClean="0"/>
              <a:t>Στην ιδανική περίπτωση</a:t>
            </a:r>
            <a:r>
              <a:rPr lang="en-US" sz="1600" dirty="0" smtClean="0"/>
              <a:t>,</a:t>
            </a:r>
            <a:r>
              <a:rPr lang="el-GR" sz="1600" dirty="0" smtClean="0"/>
              <a:t> όπου επιτυγχάνεται ιδανική κατανομή του διαθέσιμου πόρου σε όλη τη διάρκεια του έργου</a:t>
            </a:r>
            <a:r>
              <a:rPr lang="en-US" sz="1600" dirty="0" smtClean="0"/>
              <a:t>,</a:t>
            </a:r>
            <a:r>
              <a:rPr lang="el-GR" sz="1600" dirty="0" smtClean="0"/>
              <a:t> ο βαθμός χρησιμοποίησης λαμβάνει την τιμή 1 (όσο πιο κοντά στην τιμή αυτή, τόσο καλύτερη είναι η εξομάλυνση του διαγράμματος των πόρων). </a:t>
            </a:r>
            <a:endParaRPr lang="el-GR" sz="1600" dirty="0"/>
          </a:p>
        </p:txBody>
      </p:sp>
    </p:spTree>
    <p:extLst>
      <p:ext uri="{BB962C8B-B14F-4D97-AF65-F5344CB8AC3E}">
        <p14:creationId xmlns:p14="http://schemas.microsoft.com/office/powerpoint/2010/main" xmlns="" val="3420523414"/>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777119" y="1137176"/>
            <a:ext cx="4258023" cy="2655529"/>
            <a:chOff x="4530377" y="963893"/>
            <a:chExt cx="4258023" cy="2655529"/>
          </a:xfrm>
        </p:grpSpPr>
        <p:pic>
          <p:nvPicPr>
            <p:cNvPr id="8" name="Picture 7"/>
            <p:cNvPicPr>
              <a:picLocks noChangeAspect="1"/>
            </p:cNvPicPr>
            <p:nvPr/>
          </p:nvPicPr>
          <p:blipFill rotWithShape="1">
            <a:blip r:embed="rId3" cstate="print"/>
            <a:srcRect l="17778" t="19596" r="11667" b="10000"/>
            <a:stretch/>
          </p:blipFill>
          <p:spPr>
            <a:xfrm>
              <a:off x="4530377" y="963893"/>
              <a:ext cx="4258023" cy="2655529"/>
            </a:xfrm>
            <a:prstGeom prst="rect">
              <a:avLst/>
            </a:prstGeom>
            <a:noFill/>
            <a:ln w="19050">
              <a:solidFill>
                <a:srgbClr val="00467A"/>
              </a:solidFill>
              <a:miter lim="800000"/>
              <a:headEnd/>
              <a:tailEnd/>
            </a:ln>
          </p:spPr>
        </p:pic>
        <p:sp>
          <p:nvSpPr>
            <p:cNvPr id="30" name="Rectangle 29"/>
            <p:cNvSpPr/>
            <p:nvPr/>
          </p:nvSpPr>
          <p:spPr>
            <a:xfrm>
              <a:off x="8027291" y="984258"/>
              <a:ext cx="662361" cy="276614"/>
            </a:xfrm>
            <a:prstGeom prst="rect">
              <a:avLst/>
            </a:prstGeom>
          </p:spPr>
          <p:txBody>
            <a:bodyPr wrap="none">
              <a:spAutoFit/>
            </a:bodyPr>
            <a:lstStyle/>
            <a:p>
              <a:pPr marL="269875" indent="-269875" algn="just">
                <a:lnSpc>
                  <a:spcPct val="110000"/>
                </a:lnSpc>
                <a:spcAft>
                  <a:spcPts val="1800"/>
                </a:spcAft>
                <a:buClr>
                  <a:srgbClr val="00467A"/>
                </a:buClr>
              </a:pPr>
              <a:r>
                <a:rPr lang="en-US" sz="1200" b="1" dirty="0" smtClean="0"/>
                <a:t>Gantt</a:t>
              </a:r>
              <a:endParaRPr lang="el-GR" sz="1200" dirty="0"/>
            </a:p>
          </p:txBody>
        </p:sp>
      </p:grpSp>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smtClean="0">
                <a:solidFill>
                  <a:srgbClr val="00467A"/>
                </a:solidFill>
              </a:rPr>
              <a:t>Εξομάλυνση των διαγραμμάτων κατανομής πόρων</a:t>
            </a:r>
            <a:endParaRPr lang="el-GR" sz="2400" b="1" dirty="0">
              <a:solidFill>
                <a:srgbClr val="00467A"/>
              </a:solidFill>
            </a:endParaRPr>
          </a:p>
        </p:txBody>
      </p:sp>
      <p:sp>
        <p:nvSpPr>
          <p:cNvPr id="2" name="Rectangle 1"/>
          <p:cNvSpPr/>
          <p:nvPr/>
        </p:nvSpPr>
        <p:spPr>
          <a:xfrm>
            <a:off x="0" y="533400"/>
            <a:ext cx="9144000" cy="307328"/>
          </a:xfrm>
          <a:prstGeom prst="rect">
            <a:avLst/>
          </a:prstGeom>
        </p:spPr>
        <p:txBody>
          <a:bodyPr wrap="square">
            <a:spAutoFit/>
          </a:bodyPr>
          <a:lstStyle/>
          <a:p>
            <a:pPr marL="112712" algn="ctr">
              <a:lnSpc>
                <a:spcPct val="110000"/>
              </a:lnSpc>
              <a:spcBef>
                <a:spcPts val="0"/>
              </a:spcBef>
              <a:spcAft>
                <a:spcPts val="600"/>
              </a:spcAft>
              <a:buClr>
                <a:srgbClr val="00467A"/>
              </a:buClr>
            </a:pPr>
            <a:r>
              <a:rPr lang="el-GR" sz="1400" b="1" dirty="0" smtClean="0"/>
              <a:t>Παράδειγμα χρονικής μετακίνησης </a:t>
            </a:r>
            <a:r>
              <a:rPr lang="el-GR" sz="1400" b="1" dirty="0"/>
              <a:t>των </a:t>
            </a:r>
            <a:r>
              <a:rPr lang="el-GR" sz="1400" b="1" dirty="0" smtClean="0"/>
              <a:t>εργασιών</a:t>
            </a:r>
            <a:endParaRPr lang="el-GR" sz="1400" i="1" dirty="0" smtClean="0"/>
          </a:p>
        </p:txBody>
      </p:sp>
      <p:pic>
        <p:nvPicPr>
          <p:cNvPr id="19" name="Picture 18"/>
          <p:cNvPicPr>
            <a:picLocks noChangeAspect="1"/>
          </p:cNvPicPr>
          <p:nvPr/>
        </p:nvPicPr>
        <p:blipFill rotWithShape="1">
          <a:blip r:embed="rId4" cstate="print"/>
          <a:srcRect l="22778" t="19778" r="6216" b="10000"/>
          <a:stretch/>
        </p:blipFill>
        <p:spPr>
          <a:xfrm>
            <a:off x="90817" y="1137176"/>
            <a:ext cx="4285241" cy="2648704"/>
          </a:xfrm>
          <a:prstGeom prst="rect">
            <a:avLst/>
          </a:prstGeom>
          <a:noFill/>
          <a:ln w="19050">
            <a:solidFill>
              <a:srgbClr val="00467A"/>
            </a:solidFill>
            <a:miter lim="800000"/>
            <a:headEnd/>
            <a:tailEnd/>
          </a:ln>
        </p:spPr>
      </p:pic>
      <p:grpSp>
        <p:nvGrpSpPr>
          <p:cNvPr id="37" name="Group 36"/>
          <p:cNvGrpSpPr/>
          <p:nvPr/>
        </p:nvGrpSpPr>
        <p:grpSpPr>
          <a:xfrm>
            <a:off x="59553" y="3983283"/>
            <a:ext cx="4314511" cy="2548145"/>
            <a:chOff x="59553" y="3810000"/>
            <a:chExt cx="4314511" cy="2548145"/>
          </a:xfrm>
        </p:grpSpPr>
        <p:grpSp>
          <p:nvGrpSpPr>
            <p:cNvPr id="7" name="Group 6"/>
            <p:cNvGrpSpPr/>
            <p:nvPr/>
          </p:nvGrpSpPr>
          <p:grpSpPr>
            <a:xfrm>
              <a:off x="59553" y="3810000"/>
              <a:ext cx="4314511" cy="2548145"/>
              <a:chOff x="-76199" y="3928855"/>
              <a:chExt cx="4314511" cy="2548145"/>
            </a:xfrm>
          </p:grpSpPr>
          <p:pic>
            <p:nvPicPr>
              <p:cNvPr id="21" name="Picture 20"/>
              <p:cNvPicPr>
                <a:picLocks noChangeAspect="1"/>
              </p:cNvPicPr>
              <p:nvPr/>
            </p:nvPicPr>
            <p:blipFill rotWithShape="1">
              <a:blip r:embed="rId5" cstate="print"/>
              <a:srcRect l="22224" t="18889" r="6285" b="13555"/>
              <a:stretch/>
            </p:blipFill>
            <p:spPr>
              <a:xfrm>
                <a:off x="-76199" y="3928855"/>
                <a:ext cx="4314511" cy="2548145"/>
              </a:xfrm>
              <a:prstGeom prst="rect">
                <a:avLst/>
              </a:prstGeom>
              <a:noFill/>
              <a:ln w="19050">
                <a:solidFill>
                  <a:srgbClr val="00467A"/>
                </a:solidFill>
                <a:miter lim="800000"/>
                <a:headEnd/>
                <a:tailEnd/>
              </a:ln>
            </p:spPr>
          </p:pic>
          <p:cxnSp>
            <p:nvCxnSpPr>
              <p:cNvPr id="22" name="Straight Connector 21"/>
              <p:cNvCxnSpPr/>
              <p:nvPr/>
            </p:nvCxnSpPr>
            <p:spPr>
              <a:xfrm flipV="1">
                <a:off x="385015" y="4953006"/>
                <a:ext cx="3729785" cy="15418"/>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1295400" y="3936160"/>
                <a:ext cx="2850460" cy="276614"/>
              </a:xfrm>
              <a:prstGeom prst="rect">
                <a:avLst/>
              </a:prstGeom>
            </p:spPr>
            <p:txBody>
              <a:bodyPr wrap="none">
                <a:spAutoFit/>
              </a:bodyPr>
              <a:lstStyle/>
              <a:p>
                <a:pPr marL="269875" indent="-269875" algn="just">
                  <a:lnSpc>
                    <a:spcPct val="110000"/>
                  </a:lnSpc>
                  <a:spcAft>
                    <a:spcPts val="1800"/>
                  </a:spcAft>
                  <a:buClr>
                    <a:srgbClr val="00467A"/>
                  </a:buClr>
                </a:pPr>
                <a:r>
                  <a:rPr lang="el-GR" sz="1200" b="1" dirty="0"/>
                  <a:t>Διάγραμμα κατανομής </a:t>
                </a:r>
                <a:r>
                  <a:rPr lang="el-GR" sz="1200" b="1" dirty="0" smtClean="0"/>
                  <a:t>εργατών</a:t>
                </a:r>
                <a:endParaRPr lang="el-GR" sz="1200" b="1" dirty="0"/>
              </a:p>
            </p:txBody>
          </p:sp>
        </p:grpSp>
        <p:sp>
          <p:nvSpPr>
            <p:cNvPr id="32" name="TextBox 31"/>
            <p:cNvSpPr txBox="1"/>
            <p:nvPr/>
          </p:nvSpPr>
          <p:spPr>
            <a:xfrm>
              <a:off x="2216808" y="4106656"/>
              <a:ext cx="1542410" cy="276999"/>
            </a:xfrm>
            <a:prstGeom prst="rect">
              <a:avLst/>
            </a:prstGeom>
            <a:noFill/>
          </p:spPr>
          <p:txBody>
            <a:bodyPr wrap="none" rtlCol="0">
              <a:spAutoFit/>
            </a:bodyPr>
            <a:lstStyle/>
            <a:p>
              <a:r>
                <a:rPr lang="el-GR" sz="1200" b="1" i="1" dirty="0" smtClean="0"/>
                <a:t>β</a:t>
              </a:r>
              <a:r>
                <a:rPr lang="el-GR" sz="1200" b="1" dirty="0" smtClean="0"/>
                <a:t>=8.5/15=0.57</a:t>
              </a:r>
              <a:endParaRPr lang="el-GR" sz="1200" b="1" dirty="0"/>
            </a:p>
          </p:txBody>
        </p:sp>
      </p:grpSp>
      <p:grpSp>
        <p:nvGrpSpPr>
          <p:cNvPr id="34" name="Group 33"/>
          <p:cNvGrpSpPr/>
          <p:nvPr/>
        </p:nvGrpSpPr>
        <p:grpSpPr>
          <a:xfrm>
            <a:off x="4777119" y="3933438"/>
            <a:ext cx="4240874" cy="2597990"/>
            <a:chOff x="4530377" y="3760155"/>
            <a:chExt cx="4240874" cy="2597990"/>
          </a:xfrm>
        </p:grpSpPr>
        <p:pic>
          <p:nvPicPr>
            <p:cNvPr id="9" name="Picture 8"/>
            <p:cNvPicPr>
              <a:picLocks noChangeAspect="1"/>
            </p:cNvPicPr>
            <p:nvPr/>
          </p:nvPicPr>
          <p:blipFill rotWithShape="1">
            <a:blip r:embed="rId6" cstate="print"/>
            <a:srcRect l="17779" t="21555" r="11110" b="10000"/>
            <a:stretch/>
          </p:blipFill>
          <p:spPr>
            <a:xfrm>
              <a:off x="4530377" y="3806969"/>
              <a:ext cx="4240874" cy="2551176"/>
            </a:xfrm>
            <a:prstGeom prst="rect">
              <a:avLst/>
            </a:prstGeom>
            <a:noFill/>
            <a:ln w="19050">
              <a:solidFill>
                <a:srgbClr val="00467A"/>
              </a:solidFill>
              <a:miter lim="800000"/>
              <a:headEnd/>
              <a:tailEnd/>
            </a:ln>
          </p:spPr>
        </p:pic>
        <p:sp>
          <p:nvSpPr>
            <p:cNvPr id="29" name="Rectangle 28"/>
            <p:cNvSpPr/>
            <p:nvPr/>
          </p:nvSpPr>
          <p:spPr>
            <a:xfrm>
              <a:off x="5802903" y="3760155"/>
              <a:ext cx="2850460" cy="479747"/>
            </a:xfrm>
            <a:prstGeom prst="rect">
              <a:avLst/>
            </a:prstGeom>
          </p:spPr>
          <p:txBody>
            <a:bodyPr wrap="none">
              <a:spAutoFit/>
            </a:bodyPr>
            <a:lstStyle/>
            <a:p>
              <a:pPr marL="269875" indent="-269875" algn="ctr">
                <a:spcAft>
                  <a:spcPts val="0"/>
                </a:spcAft>
                <a:buClr>
                  <a:srgbClr val="00467A"/>
                </a:buClr>
              </a:pPr>
              <a:r>
                <a:rPr lang="el-GR" sz="1200" b="1" dirty="0" smtClean="0"/>
                <a:t>Εξομαλυμένο</a:t>
              </a:r>
              <a:endParaRPr lang="en-US" sz="1200" b="1" dirty="0" smtClean="0"/>
            </a:p>
            <a:p>
              <a:pPr marL="269875" indent="-269875" algn="ctr">
                <a:spcAft>
                  <a:spcPts val="0"/>
                </a:spcAft>
                <a:buClr>
                  <a:srgbClr val="00467A"/>
                </a:buClr>
              </a:pPr>
              <a:r>
                <a:rPr lang="el-GR" sz="1200" b="1" dirty="0" smtClean="0"/>
                <a:t>Διάγραμμα </a:t>
              </a:r>
              <a:r>
                <a:rPr lang="el-GR" sz="1200" b="1" dirty="0"/>
                <a:t>κατανομής </a:t>
              </a:r>
              <a:r>
                <a:rPr lang="el-GR" sz="1200" b="1" dirty="0" smtClean="0"/>
                <a:t>εργατών</a:t>
              </a:r>
              <a:endParaRPr lang="el-GR" sz="1200" b="1" dirty="0"/>
            </a:p>
          </p:txBody>
        </p:sp>
        <p:cxnSp>
          <p:nvCxnSpPr>
            <p:cNvPr id="31" name="Straight Connector 30"/>
            <p:cNvCxnSpPr/>
            <p:nvPr/>
          </p:nvCxnSpPr>
          <p:spPr>
            <a:xfrm flipV="1">
              <a:off x="4959867" y="4834151"/>
              <a:ext cx="3693496" cy="7709"/>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6803458" y="4182061"/>
              <a:ext cx="1542410" cy="276999"/>
            </a:xfrm>
            <a:prstGeom prst="rect">
              <a:avLst/>
            </a:prstGeom>
            <a:noFill/>
          </p:spPr>
          <p:txBody>
            <a:bodyPr wrap="none" rtlCol="0">
              <a:spAutoFit/>
            </a:bodyPr>
            <a:lstStyle/>
            <a:p>
              <a:r>
                <a:rPr lang="el-GR" sz="1200" b="1" i="1" dirty="0" smtClean="0"/>
                <a:t>β</a:t>
              </a:r>
              <a:r>
                <a:rPr lang="el-GR" sz="1200" b="1" dirty="0" smtClean="0"/>
                <a:t>=8.5/13=0.65</a:t>
              </a:r>
              <a:endParaRPr lang="el-GR" sz="1200" b="1" dirty="0"/>
            </a:p>
          </p:txBody>
        </p:sp>
      </p:grpSp>
      <p:sp>
        <p:nvSpPr>
          <p:cNvPr id="4" name="Rectangle 3"/>
          <p:cNvSpPr/>
          <p:nvPr/>
        </p:nvSpPr>
        <p:spPr>
          <a:xfrm rot="16200000">
            <a:off x="-456928" y="2211300"/>
            <a:ext cx="1276395" cy="153888"/>
          </a:xfrm>
          <a:prstGeom prst="rect">
            <a:avLst/>
          </a:prstGeom>
          <a:solidFill>
            <a:schemeClr val="bg1"/>
          </a:solidFill>
        </p:spPr>
        <p:txBody>
          <a:bodyPr wrap="square" lIns="0" tIns="0" rIns="0" bIns="0">
            <a:spAutoFit/>
          </a:bodyPr>
          <a:lstStyle/>
          <a:p>
            <a:r>
              <a:rPr lang="el-GR" sz="1000" b="1" dirty="0" smtClean="0"/>
              <a:t>Δραστηριότητα</a:t>
            </a:r>
            <a:endParaRPr lang="el-GR" sz="1000" dirty="0"/>
          </a:p>
        </p:txBody>
      </p:sp>
      <p:sp>
        <p:nvSpPr>
          <p:cNvPr id="23" name="Rectangle 22"/>
          <p:cNvSpPr/>
          <p:nvPr/>
        </p:nvSpPr>
        <p:spPr>
          <a:xfrm rot="16200000">
            <a:off x="4261120" y="2211300"/>
            <a:ext cx="1276395" cy="153888"/>
          </a:xfrm>
          <a:prstGeom prst="rect">
            <a:avLst/>
          </a:prstGeom>
          <a:solidFill>
            <a:schemeClr val="bg1"/>
          </a:solidFill>
        </p:spPr>
        <p:txBody>
          <a:bodyPr wrap="square" lIns="0" tIns="0" rIns="0" bIns="0">
            <a:spAutoFit/>
          </a:bodyPr>
          <a:lstStyle/>
          <a:p>
            <a:r>
              <a:rPr lang="el-GR" sz="1000" b="1" dirty="0" smtClean="0"/>
              <a:t>Δραστηριότητα</a:t>
            </a:r>
            <a:endParaRPr lang="el-GR" sz="1000" dirty="0"/>
          </a:p>
        </p:txBody>
      </p:sp>
      <p:sp>
        <p:nvSpPr>
          <p:cNvPr id="24" name="Rectangle 23"/>
          <p:cNvSpPr/>
          <p:nvPr/>
        </p:nvSpPr>
        <p:spPr>
          <a:xfrm rot="16200000">
            <a:off x="-800367" y="4886470"/>
            <a:ext cx="1905001" cy="153888"/>
          </a:xfrm>
          <a:prstGeom prst="rect">
            <a:avLst/>
          </a:prstGeom>
          <a:solidFill>
            <a:schemeClr val="bg1"/>
          </a:solidFill>
        </p:spPr>
        <p:txBody>
          <a:bodyPr wrap="square" lIns="0" tIns="0" rIns="0" bIns="0">
            <a:spAutoFit/>
          </a:bodyPr>
          <a:lstStyle/>
          <a:p>
            <a:r>
              <a:rPr lang="el-GR" sz="1000" b="1" dirty="0" smtClean="0"/>
              <a:t>Συνολικός αριθμός πόρων</a:t>
            </a:r>
            <a:endParaRPr lang="el-GR" sz="1000" dirty="0"/>
          </a:p>
        </p:txBody>
      </p:sp>
      <p:sp>
        <p:nvSpPr>
          <p:cNvPr id="26" name="Rectangle 25"/>
          <p:cNvSpPr/>
          <p:nvPr/>
        </p:nvSpPr>
        <p:spPr>
          <a:xfrm rot="16200000">
            <a:off x="3924561" y="4897356"/>
            <a:ext cx="1905001" cy="153888"/>
          </a:xfrm>
          <a:prstGeom prst="rect">
            <a:avLst/>
          </a:prstGeom>
          <a:solidFill>
            <a:schemeClr val="bg1"/>
          </a:solidFill>
        </p:spPr>
        <p:txBody>
          <a:bodyPr wrap="square" lIns="0" tIns="0" rIns="0" bIns="0">
            <a:spAutoFit/>
          </a:bodyPr>
          <a:lstStyle/>
          <a:p>
            <a:r>
              <a:rPr lang="el-GR" sz="1000" b="1" dirty="0" smtClean="0"/>
              <a:t>Συνολικός αριθμός πόρων</a:t>
            </a:r>
            <a:endParaRPr lang="el-GR" sz="1000" dirty="0"/>
          </a:p>
        </p:txBody>
      </p:sp>
      <p:sp>
        <p:nvSpPr>
          <p:cNvPr id="38" name="Rectangle 37"/>
          <p:cNvSpPr/>
          <p:nvPr/>
        </p:nvSpPr>
        <p:spPr>
          <a:xfrm>
            <a:off x="3075897" y="6195220"/>
            <a:ext cx="1276395" cy="153888"/>
          </a:xfrm>
          <a:prstGeom prst="rect">
            <a:avLst/>
          </a:prstGeom>
          <a:solidFill>
            <a:schemeClr val="bg1"/>
          </a:solidFill>
        </p:spPr>
        <p:txBody>
          <a:bodyPr wrap="square" lIns="0" tIns="0" rIns="0" bIns="0">
            <a:spAutoFit/>
          </a:bodyPr>
          <a:lstStyle/>
          <a:p>
            <a:r>
              <a:rPr lang="el-GR" sz="1000" b="1" dirty="0" smtClean="0"/>
              <a:t>Χρόνος (</a:t>
            </a:r>
            <a:r>
              <a:rPr lang="el-GR" sz="1000" b="1" dirty="0" err="1" smtClean="0"/>
              <a:t>εβδομ</a:t>
            </a:r>
            <a:r>
              <a:rPr lang="el-GR" sz="1000" b="1" dirty="0" smtClean="0"/>
              <a:t>.)</a:t>
            </a:r>
            <a:endParaRPr lang="el-GR" sz="1000" dirty="0"/>
          </a:p>
        </p:txBody>
      </p:sp>
      <p:sp>
        <p:nvSpPr>
          <p:cNvPr id="39" name="Rectangle 38"/>
          <p:cNvSpPr/>
          <p:nvPr/>
        </p:nvSpPr>
        <p:spPr>
          <a:xfrm>
            <a:off x="7494856" y="6195220"/>
            <a:ext cx="1276395" cy="153888"/>
          </a:xfrm>
          <a:prstGeom prst="rect">
            <a:avLst/>
          </a:prstGeom>
          <a:solidFill>
            <a:schemeClr val="bg1"/>
          </a:solidFill>
        </p:spPr>
        <p:txBody>
          <a:bodyPr wrap="square" lIns="0" tIns="0" rIns="0" bIns="0">
            <a:spAutoFit/>
          </a:bodyPr>
          <a:lstStyle/>
          <a:p>
            <a:r>
              <a:rPr lang="el-GR" sz="1000" b="1" dirty="0" smtClean="0"/>
              <a:t>Χρόνος (</a:t>
            </a:r>
            <a:r>
              <a:rPr lang="el-GR" sz="1000" b="1" dirty="0" err="1" smtClean="0"/>
              <a:t>εβδομ</a:t>
            </a:r>
            <a:r>
              <a:rPr lang="el-GR" sz="1000" b="1" dirty="0" smtClean="0"/>
              <a:t>.)</a:t>
            </a:r>
            <a:endParaRPr lang="el-GR" sz="1000" dirty="0"/>
          </a:p>
        </p:txBody>
      </p:sp>
      <p:grpSp>
        <p:nvGrpSpPr>
          <p:cNvPr id="40" name="Group 39"/>
          <p:cNvGrpSpPr/>
          <p:nvPr/>
        </p:nvGrpSpPr>
        <p:grpSpPr>
          <a:xfrm>
            <a:off x="8220099" y="1488847"/>
            <a:ext cx="719428" cy="276614"/>
            <a:chOff x="8176839" y="1067813"/>
            <a:chExt cx="719428" cy="276614"/>
          </a:xfrm>
        </p:grpSpPr>
        <p:sp>
          <p:nvSpPr>
            <p:cNvPr id="41" name="Rectangle 40"/>
            <p:cNvSpPr/>
            <p:nvPr/>
          </p:nvSpPr>
          <p:spPr>
            <a:xfrm>
              <a:off x="8176839" y="1129920"/>
              <a:ext cx="357561" cy="15240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508019" y="1067813"/>
              <a:ext cx="388248" cy="276614"/>
            </a:xfrm>
            <a:prstGeom prst="rect">
              <a:avLst/>
            </a:prstGeom>
          </p:spPr>
          <p:txBody>
            <a:bodyPr wrap="none">
              <a:spAutoFit/>
            </a:bodyPr>
            <a:lstStyle/>
            <a:p>
              <a:pPr marL="269875" indent="-269875" algn="just">
                <a:lnSpc>
                  <a:spcPct val="110000"/>
                </a:lnSpc>
                <a:spcAft>
                  <a:spcPts val="1800"/>
                </a:spcAft>
                <a:buClr>
                  <a:srgbClr val="00467A"/>
                </a:buClr>
              </a:pPr>
              <a:r>
                <a:rPr lang="en-US" sz="1200" b="1" dirty="0" smtClean="0"/>
                <a:t>TF</a:t>
              </a:r>
              <a:endParaRPr lang="el-GR" sz="1200" dirty="0"/>
            </a:p>
          </p:txBody>
        </p:sp>
      </p:grpSp>
      <p:pic>
        <p:nvPicPr>
          <p:cNvPr id="47" name="Picture 46"/>
          <p:cNvPicPr>
            <a:picLocks noChangeAspect="1"/>
          </p:cNvPicPr>
          <p:nvPr/>
        </p:nvPicPr>
        <p:blipFill>
          <a:blip r:embed="rId7" cstate="print"/>
          <a:stretch>
            <a:fillRect/>
          </a:stretch>
        </p:blipFill>
        <p:spPr>
          <a:xfrm>
            <a:off x="2438400" y="874401"/>
            <a:ext cx="2513829" cy="1118731"/>
          </a:xfrm>
          <a:prstGeom prst="rect">
            <a:avLst/>
          </a:prstGeom>
          <a:ln>
            <a:solidFill>
              <a:srgbClr val="00467A"/>
            </a:solidFill>
          </a:ln>
        </p:spPr>
      </p:pic>
    </p:spTree>
    <p:extLst>
      <p:ext uri="{BB962C8B-B14F-4D97-AF65-F5344CB8AC3E}">
        <p14:creationId xmlns:p14="http://schemas.microsoft.com/office/powerpoint/2010/main" xmlns="" val="400159534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smtClean="0">
                <a:solidFill>
                  <a:srgbClr val="00467A"/>
                </a:solidFill>
              </a:rPr>
              <a:t>Εξομάλυνση των διαγραμμάτων κατανομής πόρων</a:t>
            </a:r>
            <a:endParaRPr lang="el-GR" sz="2400" b="1" dirty="0">
              <a:solidFill>
                <a:srgbClr val="00467A"/>
              </a:solidFill>
            </a:endParaRPr>
          </a:p>
        </p:txBody>
      </p:sp>
      <p:sp>
        <p:nvSpPr>
          <p:cNvPr id="2" name="Rectangle 1"/>
          <p:cNvSpPr/>
          <p:nvPr/>
        </p:nvSpPr>
        <p:spPr>
          <a:xfrm>
            <a:off x="0" y="530872"/>
            <a:ext cx="9144000" cy="329321"/>
          </a:xfrm>
          <a:prstGeom prst="rect">
            <a:avLst/>
          </a:prstGeom>
        </p:spPr>
        <p:txBody>
          <a:bodyPr wrap="square">
            <a:spAutoFit/>
          </a:bodyPr>
          <a:lstStyle/>
          <a:p>
            <a:pPr marL="112712" algn="ctr">
              <a:lnSpc>
                <a:spcPct val="110000"/>
              </a:lnSpc>
              <a:spcBef>
                <a:spcPts val="0"/>
              </a:spcBef>
              <a:spcAft>
                <a:spcPts val="600"/>
              </a:spcAft>
              <a:buClr>
                <a:srgbClr val="00467A"/>
              </a:buClr>
            </a:pPr>
            <a:r>
              <a:rPr lang="el-GR" sz="1400" b="1" dirty="0" smtClean="0"/>
              <a:t>Παράδειγμα χρησιμοποίησης διαφορετικού αριθμού πόρων</a:t>
            </a:r>
            <a:r>
              <a:rPr lang="en-US" sz="1400" b="1" dirty="0" smtClean="0"/>
              <a:t> &amp;</a:t>
            </a:r>
            <a:r>
              <a:rPr lang="el-GR" sz="1400" b="1" dirty="0" smtClean="0"/>
              <a:t> μετακίνησης εργασιών</a:t>
            </a:r>
            <a:endParaRPr lang="el-GR" sz="1400" i="1" dirty="0" smtClean="0"/>
          </a:p>
        </p:txBody>
      </p:sp>
      <p:grpSp>
        <p:nvGrpSpPr>
          <p:cNvPr id="12" name="Group 11"/>
          <p:cNvGrpSpPr/>
          <p:nvPr/>
        </p:nvGrpSpPr>
        <p:grpSpPr>
          <a:xfrm>
            <a:off x="79931" y="1127280"/>
            <a:ext cx="4285241" cy="2648704"/>
            <a:chOff x="90817" y="963893"/>
            <a:chExt cx="4285241" cy="2648704"/>
          </a:xfrm>
        </p:grpSpPr>
        <p:pic>
          <p:nvPicPr>
            <p:cNvPr id="19" name="Picture 18"/>
            <p:cNvPicPr>
              <a:picLocks noChangeAspect="1"/>
            </p:cNvPicPr>
            <p:nvPr/>
          </p:nvPicPr>
          <p:blipFill rotWithShape="1">
            <a:blip r:embed="rId3" cstate="print"/>
            <a:srcRect l="22778" t="19778" r="6216" b="10000"/>
            <a:stretch/>
          </p:blipFill>
          <p:spPr>
            <a:xfrm>
              <a:off x="90817" y="963893"/>
              <a:ext cx="4285241" cy="2648704"/>
            </a:xfrm>
            <a:prstGeom prst="rect">
              <a:avLst/>
            </a:prstGeom>
            <a:noFill/>
            <a:ln w="19050">
              <a:solidFill>
                <a:srgbClr val="00467A"/>
              </a:solidFill>
              <a:miter lim="800000"/>
              <a:headEnd/>
              <a:tailEnd/>
            </a:ln>
          </p:spPr>
        </p:pic>
        <p:sp>
          <p:nvSpPr>
            <p:cNvPr id="28" name="Rectangle 27"/>
            <p:cNvSpPr/>
            <p:nvPr/>
          </p:nvSpPr>
          <p:spPr>
            <a:xfrm>
              <a:off x="3588191" y="963893"/>
              <a:ext cx="662361" cy="276614"/>
            </a:xfrm>
            <a:prstGeom prst="rect">
              <a:avLst/>
            </a:prstGeom>
          </p:spPr>
          <p:txBody>
            <a:bodyPr wrap="none">
              <a:spAutoFit/>
            </a:bodyPr>
            <a:lstStyle/>
            <a:p>
              <a:pPr marL="269875" indent="-269875" algn="just">
                <a:lnSpc>
                  <a:spcPct val="110000"/>
                </a:lnSpc>
                <a:spcAft>
                  <a:spcPts val="1800"/>
                </a:spcAft>
                <a:buClr>
                  <a:srgbClr val="00467A"/>
                </a:buClr>
              </a:pPr>
              <a:r>
                <a:rPr lang="en-US" sz="1200" b="1" dirty="0" smtClean="0"/>
                <a:t>Gantt</a:t>
              </a:r>
              <a:endParaRPr lang="el-GR" sz="1200" dirty="0"/>
            </a:p>
          </p:txBody>
        </p:sp>
      </p:grpSp>
      <p:sp>
        <p:nvSpPr>
          <p:cNvPr id="4" name="Rectangle 3"/>
          <p:cNvSpPr/>
          <p:nvPr/>
        </p:nvSpPr>
        <p:spPr>
          <a:xfrm rot="16200000">
            <a:off x="-456928" y="2211300"/>
            <a:ext cx="1276395" cy="153888"/>
          </a:xfrm>
          <a:prstGeom prst="rect">
            <a:avLst/>
          </a:prstGeom>
          <a:solidFill>
            <a:schemeClr val="bg1"/>
          </a:solidFill>
        </p:spPr>
        <p:txBody>
          <a:bodyPr wrap="square" lIns="0" tIns="0" rIns="0" bIns="0">
            <a:spAutoFit/>
          </a:bodyPr>
          <a:lstStyle/>
          <a:p>
            <a:r>
              <a:rPr lang="el-GR" sz="1000" b="1" dirty="0" smtClean="0"/>
              <a:t>Δραστηριότητα</a:t>
            </a:r>
            <a:endParaRPr lang="el-GR" sz="1000" dirty="0"/>
          </a:p>
        </p:txBody>
      </p:sp>
      <p:grpSp>
        <p:nvGrpSpPr>
          <p:cNvPr id="10" name="Group 9"/>
          <p:cNvGrpSpPr/>
          <p:nvPr/>
        </p:nvGrpSpPr>
        <p:grpSpPr>
          <a:xfrm>
            <a:off x="4792070" y="1127280"/>
            <a:ext cx="4258083" cy="2648741"/>
            <a:chOff x="4543464" y="938085"/>
            <a:chExt cx="4258083" cy="2648741"/>
          </a:xfrm>
        </p:grpSpPr>
        <p:pic>
          <p:nvPicPr>
            <p:cNvPr id="5" name="Picture 4"/>
            <p:cNvPicPr>
              <a:picLocks noChangeAspect="1"/>
            </p:cNvPicPr>
            <p:nvPr/>
          </p:nvPicPr>
          <p:blipFill rotWithShape="1">
            <a:blip r:embed="rId4" cstate="print"/>
            <a:srcRect l="13333" t="18889" r="16111" b="10888"/>
            <a:stretch/>
          </p:blipFill>
          <p:spPr>
            <a:xfrm>
              <a:off x="4543464" y="938085"/>
              <a:ext cx="4258083" cy="2648741"/>
            </a:xfrm>
            <a:prstGeom prst="rect">
              <a:avLst/>
            </a:prstGeom>
            <a:noFill/>
            <a:ln w="19050">
              <a:solidFill>
                <a:srgbClr val="00467A"/>
              </a:solidFill>
              <a:miter lim="800000"/>
              <a:headEnd/>
              <a:tailEnd/>
            </a:ln>
          </p:spPr>
        </p:pic>
        <p:sp>
          <p:nvSpPr>
            <p:cNvPr id="30" name="Rectangle 29"/>
            <p:cNvSpPr/>
            <p:nvPr/>
          </p:nvSpPr>
          <p:spPr>
            <a:xfrm>
              <a:off x="8027291" y="984258"/>
              <a:ext cx="662361" cy="276614"/>
            </a:xfrm>
            <a:prstGeom prst="rect">
              <a:avLst/>
            </a:prstGeom>
          </p:spPr>
          <p:txBody>
            <a:bodyPr wrap="none">
              <a:spAutoFit/>
            </a:bodyPr>
            <a:lstStyle/>
            <a:p>
              <a:pPr marL="269875" indent="-269875" algn="just">
                <a:lnSpc>
                  <a:spcPct val="110000"/>
                </a:lnSpc>
                <a:spcAft>
                  <a:spcPts val="1800"/>
                </a:spcAft>
                <a:buClr>
                  <a:srgbClr val="00467A"/>
                </a:buClr>
              </a:pPr>
              <a:r>
                <a:rPr lang="en-US" sz="1200" b="1" dirty="0" smtClean="0"/>
                <a:t>Gantt</a:t>
              </a:r>
              <a:endParaRPr lang="el-GR" sz="1200" dirty="0"/>
            </a:p>
          </p:txBody>
        </p:sp>
        <p:sp>
          <p:nvSpPr>
            <p:cNvPr id="23" name="Rectangle 22"/>
            <p:cNvSpPr/>
            <p:nvPr/>
          </p:nvSpPr>
          <p:spPr>
            <a:xfrm rot="16200000">
              <a:off x="3988974" y="2211300"/>
              <a:ext cx="1276395" cy="153888"/>
            </a:xfrm>
            <a:prstGeom prst="rect">
              <a:avLst/>
            </a:prstGeom>
            <a:solidFill>
              <a:schemeClr val="bg1"/>
            </a:solidFill>
          </p:spPr>
          <p:txBody>
            <a:bodyPr wrap="square" lIns="0" tIns="0" rIns="0" bIns="0">
              <a:spAutoFit/>
            </a:bodyPr>
            <a:lstStyle/>
            <a:p>
              <a:r>
                <a:rPr lang="el-GR" sz="1000" b="1" dirty="0" smtClean="0"/>
                <a:t>Δραστηριότητα</a:t>
              </a:r>
              <a:endParaRPr lang="el-GR" sz="1000" dirty="0"/>
            </a:p>
          </p:txBody>
        </p:sp>
      </p:grpSp>
      <p:grpSp>
        <p:nvGrpSpPr>
          <p:cNvPr id="13" name="Group 12"/>
          <p:cNvGrpSpPr/>
          <p:nvPr/>
        </p:nvGrpSpPr>
        <p:grpSpPr>
          <a:xfrm>
            <a:off x="48667" y="3983283"/>
            <a:ext cx="4314511" cy="2548145"/>
            <a:chOff x="59553" y="3810000"/>
            <a:chExt cx="4314511" cy="2548145"/>
          </a:xfrm>
        </p:grpSpPr>
        <p:grpSp>
          <p:nvGrpSpPr>
            <p:cNvPr id="37" name="Group 36"/>
            <p:cNvGrpSpPr/>
            <p:nvPr/>
          </p:nvGrpSpPr>
          <p:grpSpPr>
            <a:xfrm>
              <a:off x="59553" y="3810000"/>
              <a:ext cx="4314511" cy="2548145"/>
              <a:chOff x="59553" y="3810000"/>
              <a:chExt cx="4314511" cy="2548145"/>
            </a:xfrm>
          </p:grpSpPr>
          <p:grpSp>
            <p:nvGrpSpPr>
              <p:cNvPr id="7" name="Group 6"/>
              <p:cNvGrpSpPr/>
              <p:nvPr/>
            </p:nvGrpSpPr>
            <p:grpSpPr>
              <a:xfrm>
                <a:off x="59553" y="3810000"/>
                <a:ext cx="4314511" cy="2548145"/>
                <a:chOff x="-76199" y="3928855"/>
                <a:chExt cx="4314511" cy="2548145"/>
              </a:xfrm>
            </p:grpSpPr>
            <p:pic>
              <p:nvPicPr>
                <p:cNvPr id="21" name="Picture 20"/>
                <p:cNvPicPr>
                  <a:picLocks noChangeAspect="1"/>
                </p:cNvPicPr>
                <p:nvPr/>
              </p:nvPicPr>
              <p:blipFill rotWithShape="1">
                <a:blip r:embed="rId5" cstate="print"/>
                <a:srcRect l="22224" t="18889" r="6285" b="13555"/>
                <a:stretch/>
              </p:blipFill>
              <p:spPr>
                <a:xfrm>
                  <a:off x="-76199" y="3928855"/>
                  <a:ext cx="4314511" cy="2548145"/>
                </a:xfrm>
                <a:prstGeom prst="rect">
                  <a:avLst/>
                </a:prstGeom>
                <a:noFill/>
                <a:ln w="19050">
                  <a:solidFill>
                    <a:srgbClr val="00467A"/>
                  </a:solidFill>
                  <a:miter lim="800000"/>
                  <a:headEnd/>
                  <a:tailEnd/>
                </a:ln>
              </p:spPr>
            </p:pic>
            <p:cxnSp>
              <p:nvCxnSpPr>
                <p:cNvPr id="22" name="Straight Connector 21"/>
                <p:cNvCxnSpPr/>
                <p:nvPr/>
              </p:nvCxnSpPr>
              <p:spPr>
                <a:xfrm flipV="1">
                  <a:off x="385015" y="4953006"/>
                  <a:ext cx="3729785" cy="15418"/>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1295400" y="3936160"/>
                  <a:ext cx="2850460" cy="276614"/>
                </a:xfrm>
                <a:prstGeom prst="rect">
                  <a:avLst/>
                </a:prstGeom>
              </p:spPr>
              <p:txBody>
                <a:bodyPr wrap="none">
                  <a:spAutoFit/>
                </a:bodyPr>
                <a:lstStyle/>
                <a:p>
                  <a:pPr marL="269875" indent="-269875" algn="just">
                    <a:lnSpc>
                      <a:spcPct val="110000"/>
                    </a:lnSpc>
                    <a:spcAft>
                      <a:spcPts val="1800"/>
                    </a:spcAft>
                    <a:buClr>
                      <a:srgbClr val="00467A"/>
                    </a:buClr>
                  </a:pPr>
                  <a:r>
                    <a:rPr lang="el-GR" sz="1200" b="1" dirty="0"/>
                    <a:t>Διάγραμμα κατανομής </a:t>
                  </a:r>
                  <a:r>
                    <a:rPr lang="el-GR" sz="1200" b="1" dirty="0" smtClean="0"/>
                    <a:t>εργατών</a:t>
                  </a:r>
                  <a:endParaRPr lang="el-GR" sz="1200" b="1" dirty="0"/>
                </a:p>
              </p:txBody>
            </p:sp>
          </p:grpSp>
          <p:sp>
            <p:nvSpPr>
              <p:cNvPr id="32" name="TextBox 31"/>
              <p:cNvSpPr txBox="1"/>
              <p:nvPr/>
            </p:nvSpPr>
            <p:spPr>
              <a:xfrm>
                <a:off x="2216808" y="4106656"/>
                <a:ext cx="1542410" cy="276999"/>
              </a:xfrm>
              <a:prstGeom prst="rect">
                <a:avLst/>
              </a:prstGeom>
              <a:noFill/>
            </p:spPr>
            <p:txBody>
              <a:bodyPr wrap="none" rtlCol="0">
                <a:spAutoFit/>
              </a:bodyPr>
              <a:lstStyle/>
              <a:p>
                <a:r>
                  <a:rPr lang="el-GR" sz="1200" b="1" i="1" dirty="0" smtClean="0"/>
                  <a:t>β</a:t>
                </a:r>
                <a:r>
                  <a:rPr lang="el-GR" sz="1200" b="1" dirty="0" smtClean="0"/>
                  <a:t>=8.5/15=0.57</a:t>
                </a:r>
                <a:endParaRPr lang="el-GR" sz="1200" b="1" dirty="0"/>
              </a:p>
            </p:txBody>
          </p:sp>
        </p:grpSp>
        <p:sp>
          <p:nvSpPr>
            <p:cNvPr id="24" name="Rectangle 23"/>
            <p:cNvSpPr/>
            <p:nvPr/>
          </p:nvSpPr>
          <p:spPr>
            <a:xfrm rot="16200000">
              <a:off x="-800367" y="4837956"/>
              <a:ext cx="1905001" cy="153888"/>
            </a:xfrm>
            <a:prstGeom prst="rect">
              <a:avLst/>
            </a:prstGeom>
            <a:solidFill>
              <a:schemeClr val="bg1"/>
            </a:solidFill>
          </p:spPr>
          <p:txBody>
            <a:bodyPr wrap="square" lIns="0" tIns="0" rIns="0" bIns="0">
              <a:spAutoFit/>
            </a:bodyPr>
            <a:lstStyle/>
            <a:p>
              <a:r>
                <a:rPr lang="el-GR" sz="1000" b="1" dirty="0" smtClean="0"/>
                <a:t>Συνολικός αριθμός πόρων</a:t>
              </a:r>
              <a:endParaRPr lang="el-GR" sz="1000" dirty="0"/>
            </a:p>
          </p:txBody>
        </p:sp>
        <p:sp>
          <p:nvSpPr>
            <p:cNvPr id="38" name="Rectangle 37"/>
            <p:cNvSpPr/>
            <p:nvPr/>
          </p:nvSpPr>
          <p:spPr>
            <a:xfrm>
              <a:off x="3075897" y="6195220"/>
              <a:ext cx="1276395" cy="153888"/>
            </a:xfrm>
            <a:prstGeom prst="rect">
              <a:avLst/>
            </a:prstGeom>
            <a:solidFill>
              <a:schemeClr val="bg1"/>
            </a:solidFill>
          </p:spPr>
          <p:txBody>
            <a:bodyPr wrap="square" lIns="0" tIns="0" rIns="0" bIns="0">
              <a:spAutoFit/>
            </a:bodyPr>
            <a:lstStyle/>
            <a:p>
              <a:r>
                <a:rPr lang="el-GR" sz="1000" b="1" dirty="0" smtClean="0"/>
                <a:t>Χρόνος (</a:t>
              </a:r>
              <a:r>
                <a:rPr lang="el-GR" sz="1000" b="1" dirty="0" err="1" smtClean="0"/>
                <a:t>εβδομ</a:t>
              </a:r>
              <a:r>
                <a:rPr lang="el-GR" sz="1000" b="1" dirty="0" smtClean="0"/>
                <a:t>.)</a:t>
              </a:r>
              <a:endParaRPr lang="el-GR" sz="1000" dirty="0"/>
            </a:p>
          </p:txBody>
        </p:sp>
      </p:grpSp>
      <p:grpSp>
        <p:nvGrpSpPr>
          <p:cNvPr id="14" name="Group 13"/>
          <p:cNvGrpSpPr/>
          <p:nvPr/>
        </p:nvGrpSpPr>
        <p:grpSpPr>
          <a:xfrm>
            <a:off x="4798833" y="3927578"/>
            <a:ext cx="4258083" cy="2614736"/>
            <a:chOff x="4550227" y="3760155"/>
            <a:chExt cx="4258083" cy="2614736"/>
          </a:xfrm>
        </p:grpSpPr>
        <p:pic>
          <p:nvPicPr>
            <p:cNvPr id="11" name="Picture 10"/>
            <p:cNvPicPr>
              <a:picLocks noChangeAspect="1"/>
            </p:cNvPicPr>
            <p:nvPr/>
          </p:nvPicPr>
          <p:blipFill rotWithShape="1">
            <a:blip r:embed="rId6" cstate="print"/>
            <a:srcRect l="13889" t="22444" r="15555" b="9112"/>
            <a:stretch/>
          </p:blipFill>
          <p:spPr>
            <a:xfrm>
              <a:off x="4550227" y="3793252"/>
              <a:ext cx="4258083" cy="2581639"/>
            </a:xfrm>
            <a:prstGeom prst="rect">
              <a:avLst/>
            </a:prstGeom>
            <a:noFill/>
            <a:ln w="19050">
              <a:solidFill>
                <a:srgbClr val="00467A"/>
              </a:solidFill>
              <a:miter lim="800000"/>
              <a:headEnd/>
              <a:tailEnd/>
            </a:ln>
          </p:spPr>
        </p:pic>
        <p:sp>
          <p:nvSpPr>
            <p:cNvPr id="29" name="Rectangle 28"/>
            <p:cNvSpPr/>
            <p:nvPr/>
          </p:nvSpPr>
          <p:spPr>
            <a:xfrm>
              <a:off x="5802903" y="3760155"/>
              <a:ext cx="2850460" cy="479747"/>
            </a:xfrm>
            <a:prstGeom prst="rect">
              <a:avLst/>
            </a:prstGeom>
          </p:spPr>
          <p:txBody>
            <a:bodyPr wrap="none">
              <a:spAutoFit/>
            </a:bodyPr>
            <a:lstStyle/>
            <a:p>
              <a:pPr marL="269875" indent="-269875" algn="ctr">
                <a:spcAft>
                  <a:spcPts val="0"/>
                </a:spcAft>
                <a:buClr>
                  <a:srgbClr val="00467A"/>
                </a:buClr>
              </a:pPr>
              <a:r>
                <a:rPr lang="el-GR" sz="1200" b="1" dirty="0" smtClean="0"/>
                <a:t>Εξομαλυμένο</a:t>
              </a:r>
              <a:endParaRPr lang="en-US" sz="1200" b="1" dirty="0" smtClean="0"/>
            </a:p>
            <a:p>
              <a:pPr marL="269875" indent="-269875" algn="ctr">
                <a:spcAft>
                  <a:spcPts val="0"/>
                </a:spcAft>
                <a:buClr>
                  <a:srgbClr val="00467A"/>
                </a:buClr>
              </a:pPr>
              <a:r>
                <a:rPr lang="el-GR" sz="1200" b="1" dirty="0" smtClean="0"/>
                <a:t>Διάγραμμα </a:t>
              </a:r>
              <a:r>
                <a:rPr lang="el-GR" sz="1200" b="1" dirty="0"/>
                <a:t>κατανομής </a:t>
              </a:r>
              <a:r>
                <a:rPr lang="el-GR" sz="1200" b="1" dirty="0" smtClean="0"/>
                <a:t>εργατών</a:t>
              </a:r>
              <a:endParaRPr lang="el-GR" sz="1200" b="1" dirty="0"/>
            </a:p>
          </p:txBody>
        </p:sp>
        <p:cxnSp>
          <p:nvCxnSpPr>
            <p:cNvPr id="31" name="Straight Connector 30"/>
            <p:cNvCxnSpPr/>
            <p:nvPr/>
          </p:nvCxnSpPr>
          <p:spPr>
            <a:xfrm flipV="1">
              <a:off x="4959867" y="4834151"/>
              <a:ext cx="3693496" cy="7709"/>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6803458" y="4182061"/>
              <a:ext cx="1542410" cy="276999"/>
            </a:xfrm>
            <a:prstGeom prst="rect">
              <a:avLst/>
            </a:prstGeom>
            <a:noFill/>
          </p:spPr>
          <p:txBody>
            <a:bodyPr wrap="none" rtlCol="0">
              <a:spAutoFit/>
            </a:bodyPr>
            <a:lstStyle/>
            <a:p>
              <a:r>
                <a:rPr lang="el-GR" sz="1200" b="1" i="1" dirty="0" smtClean="0"/>
                <a:t>β</a:t>
              </a:r>
              <a:r>
                <a:rPr lang="el-GR" sz="1200" b="1" dirty="0" smtClean="0"/>
                <a:t>=8.5/11=0.77</a:t>
              </a:r>
              <a:endParaRPr lang="el-GR" sz="1200" b="1" dirty="0"/>
            </a:p>
          </p:txBody>
        </p:sp>
        <p:sp>
          <p:nvSpPr>
            <p:cNvPr id="26" name="Rectangle 25"/>
            <p:cNvSpPr/>
            <p:nvPr/>
          </p:nvSpPr>
          <p:spPr>
            <a:xfrm rot="16200000">
              <a:off x="3685078" y="4886470"/>
              <a:ext cx="1905001" cy="153888"/>
            </a:xfrm>
            <a:prstGeom prst="rect">
              <a:avLst/>
            </a:prstGeom>
            <a:solidFill>
              <a:schemeClr val="bg1"/>
            </a:solidFill>
          </p:spPr>
          <p:txBody>
            <a:bodyPr wrap="square" lIns="0" tIns="0" rIns="0" bIns="0">
              <a:spAutoFit/>
            </a:bodyPr>
            <a:lstStyle/>
            <a:p>
              <a:r>
                <a:rPr lang="el-GR" sz="1000" b="1" dirty="0" smtClean="0"/>
                <a:t>Συνολικός αριθμός πόρων</a:t>
              </a:r>
              <a:endParaRPr lang="el-GR" sz="1000" dirty="0"/>
            </a:p>
          </p:txBody>
        </p:sp>
        <p:sp>
          <p:nvSpPr>
            <p:cNvPr id="39" name="Rectangle 38"/>
            <p:cNvSpPr/>
            <p:nvPr/>
          </p:nvSpPr>
          <p:spPr>
            <a:xfrm>
              <a:off x="7494856" y="6195220"/>
              <a:ext cx="1276395" cy="153888"/>
            </a:xfrm>
            <a:prstGeom prst="rect">
              <a:avLst/>
            </a:prstGeom>
            <a:solidFill>
              <a:schemeClr val="bg1"/>
            </a:solidFill>
          </p:spPr>
          <p:txBody>
            <a:bodyPr wrap="square" lIns="0" tIns="0" rIns="0" bIns="0">
              <a:spAutoFit/>
            </a:bodyPr>
            <a:lstStyle/>
            <a:p>
              <a:r>
                <a:rPr lang="el-GR" sz="1000" b="1" dirty="0" smtClean="0"/>
                <a:t>Χρόνος (</a:t>
              </a:r>
              <a:r>
                <a:rPr lang="el-GR" sz="1000" b="1" dirty="0" err="1" smtClean="0"/>
                <a:t>εβδομ</a:t>
              </a:r>
              <a:r>
                <a:rPr lang="el-GR" sz="1000" b="1" dirty="0" smtClean="0"/>
                <a:t>.)</a:t>
              </a:r>
              <a:endParaRPr lang="el-GR" sz="1000" dirty="0"/>
            </a:p>
          </p:txBody>
        </p:sp>
      </p:grpSp>
      <p:grpSp>
        <p:nvGrpSpPr>
          <p:cNvPr id="34" name="Group 33"/>
          <p:cNvGrpSpPr/>
          <p:nvPr/>
        </p:nvGrpSpPr>
        <p:grpSpPr>
          <a:xfrm>
            <a:off x="8220099" y="1488847"/>
            <a:ext cx="719428" cy="276614"/>
            <a:chOff x="8176839" y="1067813"/>
            <a:chExt cx="719428" cy="276614"/>
          </a:xfrm>
        </p:grpSpPr>
        <p:sp>
          <p:nvSpPr>
            <p:cNvPr id="35" name="Rectangle 34"/>
            <p:cNvSpPr/>
            <p:nvPr/>
          </p:nvSpPr>
          <p:spPr>
            <a:xfrm>
              <a:off x="8176839" y="1129920"/>
              <a:ext cx="357561" cy="15240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508019" y="1067813"/>
              <a:ext cx="388248" cy="276614"/>
            </a:xfrm>
            <a:prstGeom prst="rect">
              <a:avLst/>
            </a:prstGeom>
          </p:spPr>
          <p:txBody>
            <a:bodyPr wrap="none">
              <a:spAutoFit/>
            </a:bodyPr>
            <a:lstStyle/>
            <a:p>
              <a:pPr marL="269875" indent="-269875" algn="just">
                <a:lnSpc>
                  <a:spcPct val="110000"/>
                </a:lnSpc>
                <a:spcAft>
                  <a:spcPts val="1800"/>
                </a:spcAft>
                <a:buClr>
                  <a:srgbClr val="00467A"/>
                </a:buClr>
              </a:pPr>
              <a:r>
                <a:rPr lang="en-US" sz="1200" b="1" dirty="0" smtClean="0"/>
                <a:t>TF</a:t>
              </a:r>
              <a:endParaRPr lang="el-GR" sz="1200" dirty="0"/>
            </a:p>
          </p:txBody>
        </p:sp>
      </p:grpSp>
      <p:grpSp>
        <p:nvGrpSpPr>
          <p:cNvPr id="40" name="Group 39"/>
          <p:cNvGrpSpPr/>
          <p:nvPr/>
        </p:nvGrpSpPr>
        <p:grpSpPr>
          <a:xfrm>
            <a:off x="3559657" y="1488847"/>
            <a:ext cx="719428" cy="276614"/>
            <a:chOff x="8176839" y="1067813"/>
            <a:chExt cx="719428" cy="276614"/>
          </a:xfrm>
        </p:grpSpPr>
        <p:sp>
          <p:nvSpPr>
            <p:cNvPr id="41" name="Rectangle 40"/>
            <p:cNvSpPr/>
            <p:nvPr/>
          </p:nvSpPr>
          <p:spPr>
            <a:xfrm>
              <a:off x="8176839" y="1129920"/>
              <a:ext cx="357561" cy="15240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508019" y="1067813"/>
              <a:ext cx="388248" cy="276614"/>
            </a:xfrm>
            <a:prstGeom prst="rect">
              <a:avLst/>
            </a:prstGeom>
          </p:spPr>
          <p:txBody>
            <a:bodyPr wrap="none">
              <a:spAutoFit/>
            </a:bodyPr>
            <a:lstStyle/>
            <a:p>
              <a:pPr marL="269875" indent="-269875" algn="just">
                <a:lnSpc>
                  <a:spcPct val="110000"/>
                </a:lnSpc>
                <a:spcAft>
                  <a:spcPts val="1800"/>
                </a:spcAft>
                <a:buClr>
                  <a:srgbClr val="00467A"/>
                </a:buClr>
              </a:pPr>
              <a:r>
                <a:rPr lang="en-US" sz="1200" b="1" dirty="0" smtClean="0"/>
                <a:t>TF</a:t>
              </a:r>
              <a:endParaRPr lang="el-GR" sz="1200" dirty="0"/>
            </a:p>
          </p:txBody>
        </p:sp>
      </p:grpSp>
      <p:pic>
        <p:nvPicPr>
          <p:cNvPr id="44" name="Picture 43"/>
          <p:cNvPicPr>
            <a:picLocks noChangeAspect="1"/>
          </p:cNvPicPr>
          <p:nvPr/>
        </p:nvPicPr>
        <p:blipFill>
          <a:blip r:embed="rId7" cstate="print"/>
          <a:stretch>
            <a:fillRect/>
          </a:stretch>
        </p:blipFill>
        <p:spPr>
          <a:xfrm>
            <a:off x="2438400" y="874401"/>
            <a:ext cx="2513829" cy="1118731"/>
          </a:xfrm>
          <a:prstGeom prst="rect">
            <a:avLst/>
          </a:prstGeom>
          <a:ln>
            <a:solidFill>
              <a:srgbClr val="00467A"/>
            </a:solidFill>
          </a:ln>
        </p:spPr>
      </p:pic>
    </p:spTree>
    <p:extLst>
      <p:ext uri="{BB962C8B-B14F-4D97-AF65-F5344CB8AC3E}">
        <p14:creationId xmlns:p14="http://schemas.microsoft.com/office/powerpoint/2010/main" xmlns="" val="412386253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a:solidFill>
                  <a:srgbClr val="00467A"/>
                </a:solidFill>
              </a:rPr>
              <a:t>Προγραμματισμός χρήσης πόρων </a:t>
            </a:r>
            <a:r>
              <a:rPr lang="el-GR" sz="2400" b="1">
                <a:solidFill>
                  <a:srgbClr val="00467A"/>
                </a:solidFill>
              </a:rPr>
              <a:t>με </a:t>
            </a:r>
            <a:r>
              <a:rPr lang="el-GR" sz="2400" b="1" smtClean="0">
                <a:solidFill>
                  <a:srgbClr val="00467A"/>
                </a:solidFill>
              </a:rPr>
              <a:t>περιορισμούς</a:t>
            </a:r>
            <a:endParaRPr lang="el-GR" sz="2400" b="1" dirty="0">
              <a:solidFill>
                <a:srgbClr val="00467A"/>
              </a:solidFill>
            </a:endParaRPr>
          </a:p>
        </p:txBody>
      </p:sp>
      <p:sp>
        <p:nvSpPr>
          <p:cNvPr id="2" name="Rectangle 1"/>
          <p:cNvSpPr/>
          <p:nvPr/>
        </p:nvSpPr>
        <p:spPr>
          <a:xfrm>
            <a:off x="0" y="609600"/>
            <a:ext cx="9144000" cy="5426101"/>
          </a:xfrm>
          <a:prstGeom prst="rect">
            <a:avLst/>
          </a:prstGeom>
        </p:spPr>
        <p:txBody>
          <a:bodyPr wrap="square">
            <a:spAutoFit/>
          </a:bodyPr>
          <a:lstStyle/>
          <a:p>
            <a:pPr algn="just">
              <a:lnSpc>
                <a:spcPct val="110000"/>
              </a:lnSpc>
              <a:spcBef>
                <a:spcPts val="0"/>
              </a:spcBef>
              <a:spcAft>
                <a:spcPts val="600"/>
              </a:spcAft>
            </a:pPr>
            <a:r>
              <a:rPr lang="el-GR" sz="1600" dirty="0" smtClean="0"/>
              <a:t>Συχνά απαιτείται η βέλτιστη κατανομή πόρων υπό </a:t>
            </a:r>
            <a:r>
              <a:rPr lang="el-GR" sz="1600" dirty="0"/>
              <a:t>την ύπαρξη </a:t>
            </a:r>
            <a:r>
              <a:rPr lang="el-GR" sz="1600" dirty="0" smtClean="0"/>
              <a:t>περιορισμών είτε στην ποσότητα είτε στο χρόνο </a:t>
            </a:r>
            <a:r>
              <a:rPr lang="el-GR" sz="1600" dirty="0"/>
              <a:t>διάθεσής τους. Οι περιορισμοί αφορούν </a:t>
            </a:r>
            <a:r>
              <a:rPr lang="el-GR" sz="1600" dirty="0" smtClean="0"/>
              <a:t>συνήθως </a:t>
            </a:r>
            <a:r>
              <a:rPr lang="el-GR" sz="1600" dirty="0"/>
              <a:t>εργασίες που απαιτούν </a:t>
            </a:r>
            <a:r>
              <a:rPr lang="el-GR" sz="1600" dirty="0" smtClean="0"/>
              <a:t>πολύ</a:t>
            </a:r>
            <a:r>
              <a:rPr lang="en-US" sz="1600" dirty="0" smtClean="0"/>
              <a:t> </a:t>
            </a:r>
            <a:r>
              <a:rPr lang="el-GR" sz="1600" dirty="0" smtClean="0"/>
              <a:t>εξειδικευμένο </a:t>
            </a:r>
            <a:r>
              <a:rPr lang="el-GR" sz="1600" dirty="0"/>
              <a:t>προσωπικό ή μηχανήματα τα οποία δεν είναι διαθέσιμα σε </a:t>
            </a:r>
            <a:r>
              <a:rPr lang="el-GR" sz="1600" dirty="0" smtClean="0"/>
              <a:t>απεριόριστο </a:t>
            </a:r>
            <a:r>
              <a:rPr lang="el-GR" sz="1600" dirty="0"/>
              <a:t>αριθμό και ανά πάσα στιγμή</a:t>
            </a:r>
            <a:r>
              <a:rPr lang="el-GR" sz="1600" dirty="0" smtClean="0"/>
              <a:t>.</a:t>
            </a:r>
          </a:p>
          <a:p>
            <a:pPr>
              <a:lnSpc>
                <a:spcPct val="110000"/>
              </a:lnSpc>
              <a:spcBef>
                <a:spcPts val="1200"/>
              </a:spcBef>
              <a:spcAft>
                <a:spcPts val="600"/>
              </a:spcAft>
            </a:pPr>
            <a:r>
              <a:rPr lang="el-GR" sz="1600" b="1" dirty="0" smtClean="0"/>
              <a:t>Χρονικοί περιορισμοί προκύπτουν όταν:</a:t>
            </a:r>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Το έργο είναι μέρος ενός μεγαλύτερου έργου µε καθορισμένη προθεσμία ολοκλήρωσης.</a:t>
            </a:r>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Το έργο αποτελεί υπεργολαβία µε συμφωνημένο χρόνο ολοκλήρωσης.</a:t>
            </a:r>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Υπάρχουν υψηλές ποινικές ρήτρες</a:t>
            </a:r>
            <a:r>
              <a:rPr lang="en-US" sz="1600" dirty="0" smtClean="0"/>
              <a:t> </a:t>
            </a:r>
            <a:r>
              <a:rPr lang="el-GR" sz="1600" dirty="0" smtClean="0"/>
              <a:t>καθυστερήσεων.</a:t>
            </a:r>
          </a:p>
          <a:p>
            <a:pPr>
              <a:lnSpc>
                <a:spcPct val="110000"/>
              </a:lnSpc>
              <a:spcBef>
                <a:spcPts val="1200"/>
              </a:spcBef>
              <a:spcAft>
                <a:spcPts val="600"/>
              </a:spcAft>
            </a:pPr>
            <a:r>
              <a:rPr lang="el-GR" sz="1600" b="1" dirty="0" smtClean="0"/>
              <a:t>Περιορισμοί </a:t>
            </a:r>
            <a:r>
              <a:rPr lang="el-GR" sz="1600" b="1" dirty="0"/>
              <a:t>πόρων </a:t>
            </a:r>
            <a:r>
              <a:rPr lang="el-GR" sz="1600" b="1" dirty="0" smtClean="0"/>
              <a:t>προκύπτουν </a:t>
            </a:r>
            <a:r>
              <a:rPr lang="el-GR" sz="1600" b="1" dirty="0"/>
              <a:t>όταν:</a:t>
            </a:r>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Υπάρχει </a:t>
            </a:r>
            <a:r>
              <a:rPr lang="el-GR" sz="1600" dirty="0"/>
              <a:t>περιορισμένος αριθμός μηχανών ή </a:t>
            </a:r>
            <a:r>
              <a:rPr lang="el-GR" sz="1600" dirty="0" smtClean="0"/>
              <a:t>προσωπικού.</a:t>
            </a:r>
            <a:endParaRPr lang="el-GR" sz="1600" dirty="0"/>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Υπάρχει </a:t>
            </a:r>
            <a:r>
              <a:rPr lang="el-GR" sz="1600" dirty="0"/>
              <a:t>περιορισμένος χώρος εργασίας των </a:t>
            </a:r>
            <a:r>
              <a:rPr lang="el-GR" sz="1600" dirty="0" smtClean="0"/>
              <a:t>μηχανημάτων.</a:t>
            </a:r>
            <a:endParaRPr lang="el-GR" sz="1600" dirty="0"/>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Υπάρχουν </a:t>
            </a:r>
            <a:r>
              <a:rPr lang="el-GR" sz="1600" dirty="0"/>
              <a:t>απαιτήσεις ασφαλείας που περιορίζουν τον αριθμό των </a:t>
            </a:r>
            <a:r>
              <a:rPr lang="el-GR" sz="1600" dirty="0" smtClean="0"/>
              <a:t>εργαζομένων σε </a:t>
            </a:r>
            <a:r>
              <a:rPr lang="el-GR" sz="1600" dirty="0"/>
              <a:t>ένα χώρο</a:t>
            </a:r>
            <a:r>
              <a:rPr lang="el-GR" sz="1600" dirty="0" smtClean="0"/>
              <a:t>.</a:t>
            </a:r>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Υπάρχει μειωμένη </a:t>
            </a:r>
            <a:r>
              <a:rPr lang="el-GR" sz="1600" dirty="0"/>
              <a:t>ροή </a:t>
            </a:r>
            <a:r>
              <a:rPr lang="el-GR" sz="1600" dirty="0" smtClean="0"/>
              <a:t>χρηματοδότησης </a:t>
            </a:r>
            <a:r>
              <a:rPr lang="el-GR" sz="1600" dirty="0"/>
              <a:t>του </a:t>
            </a:r>
            <a:r>
              <a:rPr lang="el-GR" sz="1600" dirty="0" smtClean="0"/>
              <a:t>έργου, η οποία επιφέρει </a:t>
            </a:r>
            <a:r>
              <a:rPr lang="el-GR" sz="1600" dirty="0"/>
              <a:t>γενικά καθυστερήσεις </a:t>
            </a:r>
            <a:r>
              <a:rPr lang="el-GR" sz="1600" dirty="0" smtClean="0"/>
              <a:t>στην εκτέλεση </a:t>
            </a:r>
            <a:r>
              <a:rPr lang="el-GR" sz="1600" dirty="0"/>
              <a:t>των εργασιών</a:t>
            </a:r>
            <a:r>
              <a:rPr lang="el-GR" sz="1600" dirty="0" smtClean="0"/>
              <a:t>.</a:t>
            </a:r>
            <a:endParaRPr lang="el-GR" sz="1600" b="1" dirty="0"/>
          </a:p>
        </p:txBody>
      </p:sp>
    </p:spTree>
    <p:extLst>
      <p:ext uri="{BB962C8B-B14F-4D97-AF65-F5344CB8AC3E}">
        <p14:creationId xmlns:p14="http://schemas.microsoft.com/office/powerpoint/2010/main" xmlns="" val="302309140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a:solidFill>
                  <a:srgbClr val="00467A"/>
                </a:solidFill>
              </a:rPr>
              <a:t>Προγραμματισμός χρήσης πόρων </a:t>
            </a:r>
            <a:r>
              <a:rPr lang="el-GR" sz="2400" b="1">
                <a:solidFill>
                  <a:srgbClr val="00467A"/>
                </a:solidFill>
              </a:rPr>
              <a:t>με </a:t>
            </a:r>
            <a:r>
              <a:rPr lang="el-GR" sz="2400" b="1" smtClean="0">
                <a:solidFill>
                  <a:srgbClr val="00467A"/>
                </a:solidFill>
              </a:rPr>
              <a:t>περιορισμούς</a:t>
            </a:r>
            <a:endParaRPr lang="el-GR" sz="2400" b="1" dirty="0">
              <a:solidFill>
                <a:srgbClr val="00467A"/>
              </a:solidFill>
            </a:endParaRPr>
          </a:p>
        </p:txBody>
      </p:sp>
      <p:sp>
        <p:nvSpPr>
          <p:cNvPr id="2" name="Rectangle 1"/>
          <p:cNvSpPr/>
          <p:nvPr/>
        </p:nvSpPr>
        <p:spPr>
          <a:xfrm>
            <a:off x="0" y="576942"/>
            <a:ext cx="9144000" cy="6026265"/>
          </a:xfrm>
          <a:prstGeom prst="rect">
            <a:avLst/>
          </a:prstGeom>
        </p:spPr>
        <p:txBody>
          <a:bodyPr wrap="square">
            <a:spAutoFit/>
          </a:bodyPr>
          <a:lstStyle/>
          <a:p>
            <a:pPr algn="just">
              <a:lnSpc>
                <a:spcPct val="120000"/>
              </a:lnSpc>
              <a:spcAft>
                <a:spcPts val="600"/>
              </a:spcAft>
            </a:pPr>
            <a:r>
              <a:rPr lang="el-GR" sz="1600" dirty="0"/>
              <a:t>Οι χρονικοί περιορισμοί και οι περιορισμοί διαθεσιμότητας των πόρων συνήθως </a:t>
            </a:r>
            <a:r>
              <a:rPr lang="el-GR" sz="1600" dirty="0" smtClean="0"/>
              <a:t>δεν μπορούν </a:t>
            </a:r>
            <a:r>
              <a:rPr lang="el-GR" sz="1600" dirty="0"/>
              <a:t>να ικανοποιηθούν </a:t>
            </a:r>
            <a:r>
              <a:rPr lang="el-GR" sz="1600" dirty="0" smtClean="0"/>
              <a:t>ταυτόχρονα, μιας και περιορισμός διαθεσιμότητας </a:t>
            </a:r>
            <a:r>
              <a:rPr lang="el-GR" sz="1600" dirty="0"/>
              <a:t>των πόρων συχνά επιβάλλει αύξηση της διάρκειας του έργου. </a:t>
            </a:r>
            <a:endParaRPr lang="el-GR" sz="1600" dirty="0" smtClean="0"/>
          </a:p>
          <a:p>
            <a:pPr algn="just">
              <a:lnSpc>
                <a:spcPct val="120000"/>
              </a:lnSpc>
              <a:spcAft>
                <a:spcPts val="600"/>
              </a:spcAft>
            </a:pPr>
            <a:r>
              <a:rPr lang="el-GR" sz="1600" dirty="0" smtClean="0"/>
              <a:t>Η χρονική </a:t>
            </a:r>
            <a:r>
              <a:rPr lang="el-GR" sz="1600" dirty="0"/>
              <a:t>επέκταση ενός έργου είναι η τελευταία και αναπόφευκτη λύση, αφού έχουν ελεγχθεί πρώτα οι </a:t>
            </a:r>
            <a:r>
              <a:rPr lang="el-GR" sz="1600" dirty="0" smtClean="0"/>
              <a:t>δυνατότητες </a:t>
            </a:r>
            <a:r>
              <a:rPr lang="el-GR" sz="1600" dirty="0"/>
              <a:t>ικανοποίησης του </a:t>
            </a:r>
            <a:r>
              <a:rPr lang="el-GR" sz="1600" dirty="0" smtClean="0"/>
              <a:t>περιορισμού </a:t>
            </a:r>
            <a:r>
              <a:rPr lang="el-GR" sz="1600" dirty="0"/>
              <a:t>των </a:t>
            </a:r>
            <a:r>
              <a:rPr lang="el-GR" sz="1600" dirty="0" smtClean="0"/>
              <a:t>διαθέσιμων πόρων, ήτοι: </a:t>
            </a:r>
          </a:p>
          <a:p>
            <a:pPr marL="285750" indent="-285750" algn="just">
              <a:lnSpc>
                <a:spcPct val="120000"/>
              </a:lnSpc>
              <a:spcAft>
                <a:spcPts val="600"/>
              </a:spcAft>
              <a:buClr>
                <a:srgbClr val="00467A"/>
              </a:buClr>
              <a:buFont typeface="Wingdings" panose="05000000000000000000" pitchFamily="2" charset="2"/>
              <a:buChar char="Ø"/>
            </a:pPr>
            <a:r>
              <a:rPr lang="el-GR" sz="1600" dirty="0" smtClean="0"/>
              <a:t>Χρονική </a:t>
            </a:r>
            <a:r>
              <a:rPr lang="el-GR" sz="1600" dirty="0"/>
              <a:t>μετατόπιση των μη κρίσιμων εργασιών στα όρια των </a:t>
            </a:r>
            <a:r>
              <a:rPr lang="el-GR" sz="1600" dirty="0" smtClean="0"/>
              <a:t>περιθωρίων τους</a:t>
            </a:r>
            <a:endParaRPr lang="el-GR" sz="1600" dirty="0"/>
          </a:p>
          <a:p>
            <a:pPr marL="285750" indent="-285750" algn="just">
              <a:lnSpc>
                <a:spcPct val="120000"/>
              </a:lnSpc>
              <a:spcAft>
                <a:spcPts val="600"/>
              </a:spcAft>
              <a:buClr>
                <a:srgbClr val="00467A"/>
              </a:buClr>
              <a:buFont typeface="Wingdings" panose="05000000000000000000" pitchFamily="2" charset="2"/>
              <a:buChar char="Ø"/>
            </a:pPr>
            <a:r>
              <a:rPr lang="el-GR" sz="1600" dirty="0" smtClean="0"/>
              <a:t>Μείωση </a:t>
            </a:r>
            <a:r>
              <a:rPr lang="el-GR" sz="1600" dirty="0"/>
              <a:t>του </a:t>
            </a:r>
            <a:r>
              <a:rPr lang="el-GR" sz="1600" dirty="0" smtClean="0"/>
              <a:t>απαιτούμενου </a:t>
            </a:r>
            <a:r>
              <a:rPr lang="el-GR" sz="1600" dirty="0"/>
              <a:t>ύψους πόρου κάποιας ή κάποιων µη </a:t>
            </a:r>
            <a:r>
              <a:rPr lang="el-GR" sz="1600" dirty="0" smtClean="0"/>
              <a:t>κρίσιμων </a:t>
            </a:r>
            <a:r>
              <a:rPr lang="el-GR" sz="1600" dirty="0"/>
              <a:t>εργασιών </a:t>
            </a:r>
            <a:r>
              <a:rPr lang="el-GR" sz="1600" dirty="0" smtClean="0"/>
              <a:t>µε παράλληλη </a:t>
            </a:r>
            <a:r>
              <a:rPr lang="el-GR" sz="1600" dirty="0"/>
              <a:t>αύξηση της διάρκειάς </a:t>
            </a:r>
            <a:r>
              <a:rPr lang="el-GR" sz="1600" dirty="0" smtClean="0"/>
              <a:t>τους.</a:t>
            </a:r>
          </a:p>
          <a:p>
            <a:pPr marL="285750" indent="-285750" algn="just">
              <a:lnSpc>
                <a:spcPct val="120000"/>
              </a:lnSpc>
              <a:spcAft>
                <a:spcPts val="600"/>
              </a:spcAft>
              <a:buClr>
                <a:srgbClr val="00467A"/>
              </a:buClr>
              <a:buFont typeface="Wingdings" panose="05000000000000000000" pitchFamily="2" charset="2"/>
              <a:buChar char="Ø"/>
            </a:pPr>
            <a:r>
              <a:rPr lang="el-GR" sz="1600" dirty="0" smtClean="0"/>
              <a:t>Εκτέλεση </a:t>
            </a:r>
            <a:r>
              <a:rPr lang="el-GR" sz="1600" dirty="0"/>
              <a:t>κάποιων εργασιών </a:t>
            </a:r>
            <a:r>
              <a:rPr lang="el-GR" sz="1600" dirty="0" smtClean="0"/>
              <a:t>τμηματικά.</a:t>
            </a:r>
          </a:p>
          <a:p>
            <a:pPr marL="285750" indent="-285750" algn="just">
              <a:lnSpc>
                <a:spcPct val="120000"/>
              </a:lnSpc>
              <a:spcAft>
                <a:spcPts val="600"/>
              </a:spcAft>
              <a:buClr>
                <a:srgbClr val="00467A"/>
              </a:buClr>
              <a:buFont typeface="Wingdings" panose="05000000000000000000" pitchFamily="2" charset="2"/>
              <a:buChar char="Ø"/>
            </a:pPr>
            <a:r>
              <a:rPr lang="el-GR" sz="1600" dirty="0" smtClean="0"/>
              <a:t>Τροποποίηση </a:t>
            </a:r>
            <a:r>
              <a:rPr lang="el-GR" sz="1600" dirty="0"/>
              <a:t>του δικτυωτού </a:t>
            </a:r>
            <a:r>
              <a:rPr lang="el-GR" sz="1600" dirty="0" smtClean="0"/>
              <a:t>γραφήματος. </a:t>
            </a:r>
          </a:p>
          <a:p>
            <a:pPr marL="285750" indent="-285750" algn="just">
              <a:lnSpc>
                <a:spcPct val="120000"/>
              </a:lnSpc>
              <a:spcAft>
                <a:spcPts val="600"/>
              </a:spcAft>
              <a:buClr>
                <a:srgbClr val="00467A"/>
              </a:buClr>
              <a:buFont typeface="Wingdings" panose="05000000000000000000" pitchFamily="2" charset="2"/>
              <a:buChar char="Ø"/>
            </a:pPr>
            <a:r>
              <a:rPr lang="el-GR" sz="1600" dirty="0" smtClean="0"/>
              <a:t>Χρησιμοποίηση </a:t>
            </a:r>
            <a:r>
              <a:rPr lang="el-GR" sz="1600" dirty="0"/>
              <a:t>διαφορετικού είδους πόρου</a:t>
            </a:r>
            <a:r>
              <a:rPr lang="el-GR" sz="1600" dirty="0" smtClean="0"/>
              <a:t>.</a:t>
            </a:r>
          </a:p>
          <a:p>
            <a:pPr algn="just">
              <a:lnSpc>
                <a:spcPct val="120000"/>
              </a:lnSpc>
              <a:spcAft>
                <a:spcPts val="600"/>
              </a:spcAft>
            </a:pPr>
            <a:r>
              <a:rPr lang="el-GR" sz="1600" dirty="0" smtClean="0"/>
              <a:t>Αν </a:t>
            </a:r>
            <a:r>
              <a:rPr lang="el-GR" sz="1600" dirty="0"/>
              <a:t>η χρονική </a:t>
            </a:r>
            <a:r>
              <a:rPr lang="el-GR" sz="1600" dirty="0" smtClean="0"/>
              <a:t>επιμήκυνση </a:t>
            </a:r>
            <a:r>
              <a:rPr lang="el-GR" sz="1600" dirty="0"/>
              <a:t>του έργου είναι παρ’ όλα αυτά αναπόφευκτη, ο στόχος της ανάλυσης είναι </a:t>
            </a:r>
            <a:r>
              <a:rPr lang="el-GR" sz="1600" dirty="0" smtClean="0"/>
              <a:t>η ελαχιστοποίηση </a:t>
            </a:r>
            <a:r>
              <a:rPr lang="el-GR" sz="1600" dirty="0"/>
              <a:t>της διάρκειας του έργου υπό τους </a:t>
            </a:r>
            <a:r>
              <a:rPr lang="el-GR" sz="1600" dirty="0" smtClean="0"/>
              <a:t>περιορισμούς </a:t>
            </a:r>
            <a:r>
              <a:rPr lang="el-GR" sz="1600" dirty="0"/>
              <a:t>διάθεσης των </a:t>
            </a:r>
            <a:r>
              <a:rPr lang="el-GR" sz="1600" dirty="0" smtClean="0"/>
              <a:t>πόρων. </a:t>
            </a:r>
          </a:p>
          <a:p>
            <a:pPr algn="just">
              <a:lnSpc>
                <a:spcPct val="120000"/>
              </a:lnSpc>
              <a:spcAft>
                <a:spcPts val="600"/>
              </a:spcAft>
            </a:pPr>
            <a:r>
              <a:rPr lang="el-GR" sz="1600" dirty="0" smtClean="0"/>
              <a:t>Η διαδικασία που ακολουθείται βασίζεται </a:t>
            </a:r>
            <a:r>
              <a:rPr lang="el-GR" sz="1600" dirty="0"/>
              <a:t>σε </a:t>
            </a:r>
            <a:r>
              <a:rPr lang="el-GR" sz="1600" dirty="0" smtClean="0"/>
              <a:t>ταξινόμηση </a:t>
            </a:r>
            <a:r>
              <a:rPr lang="el-GR" sz="1600" dirty="0"/>
              <a:t>των δραστηριοτήτων, για να καθοριστεί η προτεραιότητα στην </a:t>
            </a:r>
            <a:r>
              <a:rPr lang="el-GR" sz="1600" dirty="0" smtClean="0"/>
              <a:t>κατανομή</a:t>
            </a:r>
            <a:r>
              <a:rPr lang="el-GR" sz="1600" dirty="0"/>
              <a:t>. </a:t>
            </a:r>
            <a:r>
              <a:rPr lang="el-GR" sz="1600" dirty="0" smtClean="0"/>
              <a:t>Η ταξινόμηση </a:t>
            </a:r>
            <a:r>
              <a:rPr lang="el-GR" sz="1600" dirty="0"/>
              <a:t>γίνεται µε κριτήρια που µόνο δευτερευόντως </a:t>
            </a:r>
            <a:r>
              <a:rPr lang="el-GR" sz="1600" dirty="0" smtClean="0"/>
              <a:t>λαμβάνουν </a:t>
            </a:r>
            <a:r>
              <a:rPr lang="el-GR" sz="1600" dirty="0"/>
              <a:t>υπόψη το </a:t>
            </a:r>
            <a:r>
              <a:rPr lang="el-GR" sz="1600" dirty="0" smtClean="0"/>
              <a:t>κρίσιμο μιας </a:t>
            </a:r>
            <a:r>
              <a:rPr lang="el-GR" sz="1600" dirty="0"/>
              <a:t>δραστηριότητας. </a:t>
            </a:r>
            <a:endParaRPr lang="el-GR" sz="1600" b="1" dirty="0"/>
          </a:p>
        </p:txBody>
      </p:sp>
    </p:spTree>
    <p:extLst>
      <p:ext uri="{BB962C8B-B14F-4D97-AF65-F5344CB8AC3E}">
        <p14:creationId xmlns:p14="http://schemas.microsoft.com/office/powerpoint/2010/main" xmlns="" val="11861599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smtClean="0">
                <a:solidFill>
                  <a:srgbClr val="00467A"/>
                </a:solidFill>
              </a:rPr>
              <a:t>Εξομάλυνση των διαγραμμάτων κατανομής πόρων</a:t>
            </a:r>
            <a:endParaRPr lang="el-GR" sz="2400" b="1" dirty="0">
              <a:solidFill>
                <a:srgbClr val="00467A"/>
              </a:solidFill>
            </a:endParaRPr>
          </a:p>
        </p:txBody>
      </p:sp>
      <p:sp>
        <p:nvSpPr>
          <p:cNvPr id="2" name="Rectangle 1"/>
          <p:cNvSpPr/>
          <p:nvPr/>
        </p:nvSpPr>
        <p:spPr>
          <a:xfrm>
            <a:off x="0" y="542293"/>
            <a:ext cx="9144000" cy="338041"/>
          </a:xfrm>
          <a:prstGeom prst="rect">
            <a:avLst/>
          </a:prstGeom>
        </p:spPr>
        <p:txBody>
          <a:bodyPr wrap="square">
            <a:spAutoFit/>
          </a:bodyPr>
          <a:lstStyle/>
          <a:p>
            <a:pPr marL="112712" algn="ctr">
              <a:lnSpc>
                <a:spcPct val="110000"/>
              </a:lnSpc>
              <a:spcBef>
                <a:spcPts val="0"/>
              </a:spcBef>
              <a:spcAft>
                <a:spcPts val="600"/>
              </a:spcAft>
              <a:buClr>
                <a:srgbClr val="00467A"/>
              </a:buClr>
            </a:pPr>
            <a:r>
              <a:rPr lang="el-GR" sz="1600" b="1" dirty="0" smtClean="0"/>
              <a:t>Παράδειγμα </a:t>
            </a:r>
            <a:r>
              <a:rPr lang="el-GR" sz="1600" b="1" dirty="0" err="1" smtClean="0"/>
              <a:t>αναπρογραμματισμού</a:t>
            </a:r>
            <a:r>
              <a:rPr lang="el-GR" sz="1600" b="1" dirty="0" smtClean="0"/>
              <a:t> λόγω περιορισμού των διαθέσιμων πόρων</a:t>
            </a:r>
            <a:endParaRPr lang="el-GR" sz="1600" i="1" dirty="0" smtClean="0"/>
          </a:p>
        </p:txBody>
      </p:sp>
      <p:grpSp>
        <p:nvGrpSpPr>
          <p:cNvPr id="13" name="Group 12"/>
          <p:cNvGrpSpPr/>
          <p:nvPr/>
        </p:nvGrpSpPr>
        <p:grpSpPr>
          <a:xfrm>
            <a:off x="59553" y="3872899"/>
            <a:ext cx="4314511" cy="2548145"/>
            <a:chOff x="59553" y="3810000"/>
            <a:chExt cx="4314511" cy="2548145"/>
          </a:xfrm>
        </p:grpSpPr>
        <p:grpSp>
          <p:nvGrpSpPr>
            <p:cNvPr id="37" name="Group 36"/>
            <p:cNvGrpSpPr/>
            <p:nvPr/>
          </p:nvGrpSpPr>
          <p:grpSpPr>
            <a:xfrm>
              <a:off x="59553" y="3810000"/>
              <a:ext cx="4314511" cy="2548145"/>
              <a:chOff x="59553" y="3810000"/>
              <a:chExt cx="4314511" cy="2548145"/>
            </a:xfrm>
          </p:grpSpPr>
          <p:grpSp>
            <p:nvGrpSpPr>
              <p:cNvPr id="7" name="Group 6"/>
              <p:cNvGrpSpPr/>
              <p:nvPr/>
            </p:nvGrpSpPr>
            <p:grpSpPr>
              <a:xfrm>
                <a:off x="59553" y="3810000"/>
                <a:ext cx="4314511" cy="2548145"/>
                <a:chOff x="-76199" y="3928855"/>
                <a:chExt cx="4314511" cy="2548145"/>
              </a:xfrm>
            </p:grpSpPr>
            <p:pic>
              <p:nvPicPr>
                <p:cNvPr id="21" name="Picture 20"/>
                <p:cNvPicPr>
                  <a:picLocks noChangeAspect="1"/>
                </p:cNvPicPr>
                <p:nvPr/>
              </p:nvPicPr>
              <p:blipFill rotWithShape="1">
                <a:blip r:embed="rId3" cstate="print"/>
                <a:srcRect l="22224" t="18889" r="6285" b="13555"/>
                <a:stretch/>
              </p:blipFill>
              <p:spPr>
                <a:xfrm>
                  <a:off x="-76199" y="3928855"/>
                  <a:ext cx="4314511" cy="2548145"/>
                </a:xfrm>
                <a:prstGeom prst="rect">
                  <a:avLst/>
                </a:prstGeom>
                <a:noFill/>
                <a:ln w="19050">
                  <a:solidFill>
                    <a:srgbClr val="00467A"/>
                  </a:solidFill>
                  <a:miter lim="800000"/>
                  <a:headEnd/>
                  <a:tailEnd/>
                </a:ln>
              </p:spPr>
            </p:pic>
            <p:cxnSp>
              <p:nvCxnSpPr>
                <p:cNvPr id="22" name="Straight Connector 21"/>
                <p:cNvCxnSpPr/>
                <p:nvPr/>
              </p:nvCxnSpPr>
              <p:spPr>
                <a:xfrm flipV="1">
                  <a:off x="385015" y="4953006"/>
                  <a:ext cx="3729785" cy="15418"/>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1295400" y="3936160"/>
                  <a:ext cx="2850460" cy="276614"/>
                </a:xfrm>
                <a:prstGeom prst="rect">
                  <a:avLst/>
                </a:prstGeom>
              </p:spPr>
              <p:txBody>
                <a:bodyPr wrap="none">
                  <a:spAutoFit/>
                </a:bodyPr>
                <a:lstStyle/>
                <a:p>
                  <a:pPr marL="269875" indent="-269875" algn="just">
                    <a:lnSpc>
                      <a:spcPct val="110000"/>
                    </a:lnSpc>
                    <a:spcAft>
                      <a:spcPts val="1800"/>
                    </a:spcAft>
                    <a:buClr>
                      <a:srgbClr val="00467A"/>
                    </a:buClr>
                  </a:pPr>
                  <a:r>
                    <a:rPr lang="el-GR" sz="1200" b="1" dirty="0"/>
                    <a:t>Διάγραμμα κατανομής </a:t>
                  </a:r>
                  <a:r>
                    <a:rPr lang="el-GR" sz="1200" b="1" dirty="0" smtClean="0"/>
                    <a:t>εργατών</a:t>
                  </a:r>
                  <a:endParaRPr lang="el-GR" sz="1200" b="1" dirty="0"/>
                </a:p>
              </p:txBody>
            </p:sp>
          </p:grpSp>
          <p:sp>
            <p:nvSpPr>
              <p:cNvPr id="32" name="TextBox 31"/>
              <p:cNvSpPr txBox="1"/>
              <p:nvPr/>
            </p:nvSpPr>
            <p:spPr>
              <a:xfrm>
                <a:off x="2216808" y="4106656"/>
                <a:ext cx="1542410" cy="276999"/>
              </a:xfrm>
              <a:prstGeom prst="rect">
                <a:avLst/>
              </a:prstGeom>
              <a:noFill/>
            </p:spPr>
            <p:txBody>
              <a:bodyPr wrap="none" rtlCol="0">
                <a:spAutoFit/>
              </a:bodyPr>
              <a:lstStyle/>
              <a:p>
                <a:r>
                  <a:rPr lang="el-GR" sz="1200" b="1" i="1" dirty="0" smtClean="0"/>
                  <a:t>β</a:t>
                </a:r>
                <a:r>
                  <a:rPr lang="el-GR" sz="1200" b="1" dirty="0" smtClean="0"/>
                  <a:t>=8.5/15=0.57</a:t>
                </a:r>
                <a:endParaRPr lang="el-GR" sz="1200" b="1" dirty="0"/>
              </a:p>
            </p:txBody>
          </p:sp>
        </p:grpSp>
        <p:sp>
          <p:nvSpPr>
            <p:cNvPr id="24" name="Rectangle 23"/>
            <p:cNvSpPr/>
            <p:nvPr/>
          </p:nvSpPr>
          <p:spPr>
            <a:xfrm rot="16200000">
              <a:off x="-800367" y="4837956"/>
              <a:ext cx="1905001" cy="153888"/>
            </a:xfrm>
            <a:prstGeom prst="rect">
              <a:avLst/>
            </a:prstGeom>
            <a:solidFill>
              <a:schemeClr val="bg1"/>
            </a:solidFill>
          </p:spPr>
          <p:txBody>
            <a:bodyPr wrap="square" lIns="0" tIns="0" rIns="0" bIns="0">
              <a:spAutoFit/>
            </a:bodyPr>
            <a:lstStyle/>
            <a:p>
              <a:r>
                <a:rPr lang="el-GR" sz="1000" b="1" dirty="0" smtClean="0"/>
                <a:t>Συνολικός αριθμός πόρων</a:t>
              </a:r>
              <a:endParaRPr lang="el-GR" sz="1000" dirty="0"/>
            </a:p>
          </p:txBody>
        </p:sp>
        <p:sp>
          <p:nvSpPr>
            <p:cNvPr id="38" name="Rectangle 37"/>
            <p:cNvSpPr/>
            <p:nvPr/>
          </p:nvSpPr>
          <p:spPr>
            <a:xfrm>
              <a:off x="3075897" y="6195220"/>
              <a:ext cx="1276395" cy="153888"/>
            </a:xfrm>
            <a:prstGeom prst="rect">
              <a:avLst/>
            </a:prstGeom>
            <a:solidFill>
              <a:schemeClr val="bg1"/>
            </a:solidFill>
          </p:spPr>
          <p:txBody>
            <a:bodyPr wrap="square" lIns="0" tIns="0" rIns="0" bIns="0">
              <a:spAutoFit/>
            </a:bodyPr>
            <a:lstStyle/>
            <a:p>
              <a:r>
                <a:rPr lang="el-GR" sz="1000" b="1" dirty="0" smtClean="0"/>
                <a:t>Χρόνος (</a:t>
              </a:r>
              <a:r>
                <a:rPr lang="el-GR" sz="1000" b="1" dirty="0" err="1" smtClean="0"/>
                <a:t>εβδομ</a:t>
              </a:r>
              <a:r>
                <a:rPr lang="el-GR" sz="1000" b="1" dirty="0" smtClean="0"/>
                <a:t>.)</a:t>
              </a:r>
              <a:endParaRPr lang="el-GR" sz="1000" dirty="0"/>
            </a:p>
          </p:txBody>
        </p:sp>
      </p:grpSp>
      <p:grpSp>
        <p:nvGrpSpPr>
          <p:cNvPr id="5" name="Group 4"/>
          <p:cNvGrpSpPr/>
          <p:nvPr/>
        </p:nvGrpSpPr>
        <p:grpSpPr>
          <a:xfrm>
            <a:off x="90817" y="1051493"/>
            <a:ext cx="4285241" cy="2648704"/>
            <a:chOff x="90817" y="1001609"/>
            <a:chExt cx="4285241" cy="2648704"/>
          </a:xfrm>
        </p:grpSpPr>
        <p:pic>
          <p:nvPicPr>
            <p:cNvPr id="19" name="Picture 18"/>
            <p:cNvPicPr>
              <a:picLocks noChangeAspect="1"/>
            </p:cNvPicPr>
            <p:nvPr/>
          </p:nvPicPr>
          <p:blipFill rotWithShape="1">
            <a:blip r:embed="rId4" cstate="print"/>
            <a:srcRect l="22778" t="19778" r="6216" b="10000"/>
            <a:stretch/>
          </p:blipFill>
          <p:spPr>
            <a:xfrm>
              <a:off x="90817" y="1001609"/>
              <a:ext cx="4285241" cy="2648704"/>
            </a:xfrm>
            <a:prstGeom prst="rect">
              <a:avLst/>
            </a:prstGeom>
            <a:noFill/>
            <a:ln w="19050">
              <a:solidFill>
                <a:srgbClr val="00467A"/>
              </a:solidFill>
              <a:miter lim="800000"/>
              <a:headEnd/>
              <a:tailEnd/>
            </a:ln>
          </p:spPr>
        </p:pic>
        <p:sp>
          <p:nvSpPr>
            <p:cNvPr id="4" name="Rectangle 3"/>
            <p:cNvSpPr/>
            <p:nvPr/>
          </p:nvSpPr>
          <p:spPr>
            <a:xfrm rot="16200000">
              <a:off x="-456928" y="2211300"/>
              <a:ext cx="1276395" cy="153888"/>
            </a:xfrm>
            <a:prstGeom prst="rect">
              <a:avLst/>
            </a:prstGeom>
            <a:solidFill>
              <a:schemeClr val="bg1"/>
            </a:solidFill>
          </p:spPr>
          <p:txBody>
            <a:bodyPr wrap="square" lIns="0" tIns="0" rIns="0" bIns="0">
              <a:spAutoFit/>
            </a:bodyPr>
            <a:lstStyle/>
            <a:p>
              <a:r>
                <a:rPr lang="el-GR" sz="1000" b="1" dirty="0" smtClean="0"/>
                <a:t>Δραστηριότητα</a:t>
              </a:r>
              <a:endParaRPr lang="el-GR" sz="1000" dirty="0"/>
            </a:p>
          </p:txBody>
        </p:sp>
        <p:sp>
          <p:nvSpPr>
            <p:cNvPr id="36" name="Rectangle 35"/>
            <p:cNvSpPr/>
            <p:nvPr/>
          </p:nvSpPr>
          <p:spPr>
            <a:xfrm>
              <a:off x="520767" y="3275672"/>
              <a:ext cx="2568332" cy="307328"/>
            </a:xfrm>
            <a:prstGeom prst="rect">
              <a:avLst/>
            </a:prstGeom>
          </p:spPr>
          <p:txBody>
            <a:bodyPr wrap="none">
              <a:spAutoFit/>
            </a:bodyPr>
            <a:lstStyle/>
            <a:p>
              <a:pPr marL="269875" indent="-269875" algn="just">
                <a:lnSpc>
                  <a:spcPct val="110000"/>
                </a:lnSpc>
                <a:spcAft>
                  <a:spcPts val="1800"/>
                </a:spcAft>
                <a:buClr>
                  <a:srgbClr val="00467A"/>
                </a:buClr>
              </a:pPr>
              <a:r>
                <a:rPr lang="el-GR" sz="1400" b="1" dirty="0" smtClean="0">
                  <a:solidFill>
                    <a:srgbClr val="FF0000"/>
                  </a:solidFill>
                </a:rPr>
                <a:t>Διάρκεια: 24 εβδομάδες</a:t>
              </a:r>
              <a:endParaRPr lang="el-GR" sz="1400" b="1" dirty="0">
                <a:solidFill>
                  <a:srgbClr val="FF0000"/>
                </a:solidFill>
              </a:endParaRPr>
            </a:p>
          </p:txBody>
        </p:sp>
      </p:grpSp>
      <p:grpSp>
        <p:nvGrpSpPr>
          <p:cNvPr id="8" name="Group 7"/>
          <p:cNvGrpSpPr/>
          <p:nvPr/>
        </p:nvGrpSpPr>
        <p:grpSpPr>
          <a:xfrm>
            <a:off x="4734514" y="1034142"/>
            <a:ext cx="4256315" cy="2675014"/>
            <a:chOff x="4550227" y="984258"/>
            <a:chExt cx="4256315" cy="2675014"/>
          </a:xfrm>
        </p:grpSpPr>
        <p:pic>
          <p:nvPicPr>
            <p:cNvPr id="3" name="Picture 2"/>
            <p:cNvPicPr>
              <a:picLocks noChangeAspect="1"/>
            </p:cNvPicPr>
            <p:nvPr/>
          </p:nvPicPr>
          <p:blipFill rotWithShape="1">
            <a:blip r:embed="rId5" cstate="print"/>
            <a:srcRect l="13333" t="20666" r="16666" b="9110"/>
            <a:stretch/>
          </p:blipFill>
          <p:spPr>
            <a:xfrm>
              <a:off x="4550227" y="990600"/>
              <a:ext cx="4256315" cy="2668672"/>
            </a:xfrm>
            <a:prstGeom prst="rect">
              <a:avLst/>
            </a:prstGeom>
            <a:noFill/>
            <a:ln w="19050">
              <a:solidFill>
                <a:srgbClr val="00467A"/>
              </a:solidFill>
              <a:miter lim="800000"/>
              <a:headEnd/>
              <a:tailEnd/>
            </a:ln>
          </p:spPr>
        </p:pic>
        <p:sp>
          <p:nvSpPr>
            <p:cNvPr id="30" name="Rectangle 29"/>
            <p:cNvSpPr/>
            <p:nvPr/>
          </p:nvSpPr>
          <p:spPr>
            <a:xfrm>
              <a:off x="8027291" y="984258"/>
              <a:ext cx="662361" cy="276614"/>
            </a:xfrm>
            <a:prstGeom prst="rect">
              <a:avLst/>
            </a:prstGeom>
          </p:spPr>
          <p:txBody>
            <a:bodyPr wrap="none">
              <a:spAutoFit/>
            </a:bodyPr>
            <a:lstStyle/>
            <a:p>
              <a:pPr marL="269875" indent="-269875" algn="just">
                <a:lnSpc>
                  <a:spcPct val="110000"/>
                </a:lnSpc>
                <a:spcAft>
                  <a:spcPts val="1800"/>
                </a:spcAft>
                <a:buClr>
                  <a:srgbClr val="00467A"/>
                </a:buClr>
              </a:pPr>
              <a:r>
                <a:rPr lang="en-US" sz="1200" b="1" dirty="0" smtClean="0"/>
                <a:t>Gantt</a:t>
              </a:r>
              <a:endParaRPr lang="el-GR" sz="1200" dirty="0"/>
            </a:p>
          </p:txBody>
        </p:sp>
        <p:sp>
          <p:nvSpPr>
            <p:cNvPr id="23" name="Rectangle 22"/>
            <p:cNvSpPr/>
            <p:nvPr/>
          </p:nvSpPr>
          <p:spPr>
            <a:xfrm rot="16200000">
              <a:off x="3988974" y="2211300"/>
              <a:ext cx="1276395" cy="153888"/>
            </a:xfrm>
            <a:prstGeom prst="rect">
              <a:avLst/>
            </a:prstGeom>
            <a:solidFill>
              <a:schemeClr val="bg1"/>
            </a:solidFill>
          </p:spPr>
          <p:txBody>
            <a:bodyPr wrap="square" lIns="0" tIns="0" rIns="0" bIns="0">
              <a:spAutoFit/>
            </a:bodyPr>
            <a:lstStyle/>
            <a:p>
              <a:r>
                <a:rPr lang="el-GR" sz="1000" b="1" dirty="0" smtClean="0"/>
                <a:t>Δραστηριότητα</a:t>
              </a:r>
              <a:endParaRPr lang="el-GR" sz="1000" dirty="0"/>
            </a:p>
          </p:txBody>
        </p:sp>
        <p:sp>
          <p:nvSpPr>
            <p:cNvPr id="40" name="Rectangle 39"/>
            <p:cNvSpPr/>
            <p:nvPr/>
          </p:nvSpPr>
          <p:spPr>
            <a:xfrm>
              <a:off x="5037330" y="3282263"/>
              <a:ext cx="2568332" cy="307328"/>
            </a:xfrm>
            <a:prstGeom prst="rect">
              <a:avLst/>
            </a:prstGeom>
          </p:spPr>
          <p:txBody>
            <a:bodyPr wrap="none">
              <a:spAutoFit/>
            </a:bodyPr>
            <a:lstStyle/>
            <a:p>
              <a:pPr marL="269875" indent="-269875" algn="just">
                <a:lnSpc>
                  <a:spcPct val="110000"/>
                </a:lnSpc>
                <a:spcAft>
                  <a:spcPts val="1800"/>
                </a:spcAft>
                <a:buClr>
                  <a:srgbClr val="00467A"/>
                </a:buClr>
              </a:pPr>
              <a:r>
                <a:rPr lang="el-GR" sz="1400" b="1" dirty="0" smtClean="0">
                  <a:solidFill>
                    <a:srgbClr val="FF0000"/>
                  </a:solidFill>
                </a:rPr>
                <a:t>Διάρκεια: 25 εβδομάδες</a:t>
              </a:r>
              <a:endParaRPr lang="el-GR" sz="1400" b="1" dirty="0">
                <a:solidFill>
                  <a:srgbClr val="FF0000"/>
                </a:solidFill>
              </a:endParaRPr>
            </a:p>
          </p:txBody>
        </p:sp>
      </p:grpSp>
      <p:grpSp>
        <p:nvGrpSpPr>
          <p:cNvPr id="35" name="Group 34"/>
          <p:cNvGrpSpPr/>
          <p:nvPr/>
        </p:nvGrpSpPr>
        <p:grpSpPr>
          <a:xfrm>
            <a:off x="4744403" y="3823054"/>
            <a:ext cx="4258083" cy="2629302"/>
            <a:chOff x="4560116" y="3760155"/>
            <a:chExt cx="4258083" cy="2629302"/>
          </a:xfrm>
        </p:grpSpPr>
        <p:pic>
          <p:nvPicPr>
            <p:cNvPr id="20" name="Picture 19"/>
            <p:cNvPicPr>
              <a:picLocks noChangeAspect="1"/>
            </p:cNvPicPr>
            <p:nvPr/>
          </p:nvPicPr>
          <p:blipFill rotWithShape="1">
            <a:blip r:embed="rId6" cstate="print"/>
            <a:srcRect l="13333" t="16223" r="16111" b="15332"/>
            <a:stretch/>
          </p:blipFill>
          <p:spPr>
            <a:xfrm>
              <a:off x="4560116" y="3807780"/>
              <a:ext cx="4258083" cy="2581677"/>
            </a:xfrm>
            <a:prstGeom prst="rect">
              <a:avLst/>
            </a:prstGeom>
            <a:noFill/>
            <a:ln w="19050">
              <a:solidFill>
                <a:srgbClr val="00467A"/>
              </a:solidFill>
              <a:miter lim="800000"/>
              <a:headEnd/>
              <a:tailEnd/>
            </a:ln>
          </p:spPr>
        </p:pic>
        <p:pic>
          <p:nvPicPr>
            <p:cNvPr id="34" name="Picture 33"/>
            <p:cNvPicPr>
              <a:picLocks noChangeAspect="1"/>
            </p:cNvPicPr>
            <p:nvPr/>
          </p:nvPicPr>
          <p:blipFill rotWithShape="1">
            <a:blip r:embed="rId7" cstate="print"/>
            <a:srcRect l="77222" t="44668" r="20093" b="25110"/>
            <a:stretch/>
          </p:blipFill>
          <p:spPr>
            <a:xfrm>
              <a:off x="8559579" y="4879975"/>
              <a:ext cx="162167" cy="1140764"/>
            </a:xfrm>
            <a:prstGeom prst="rect">
              <a:avLst/>
            </a:prstGeom>
          </p:spPr>
        </p:pic>
        <p:sp>
          <p:nvSpPr>
            <p:cNvPr id="29" name="Rectangle 28"/>
            <p:cNvSpPr/>
            <p:nvPr/>
          </p:nvSpPr>
          <p:spPr>
            <a:xfrm>
              <a:off x="5802903" y="3760155"/>
              <a:ext cx="2850460" cy="479747"/>
            </a:xfrm>
            <a:prstGeom prst="rect">
              <a:avLst/>
            </a:prstGeom>
          </p:spPr>
          <p:txBody>
            <a:bodyPr wrap="none">
              <a:spAutoFit/>
            </a:bodyPr>
            <a:lstStyle/>
            <a:p>
              <a:pPr marL="269875" indent="-269875" algn="ctr">
                <a:spcAft>
                  <a:spcPts val="0"/>
                </a:spcAft>
                <a:buClr>
                  <a:srgbClr val="00467A"/>
                </a:buClr>
              </a:pPr>
              <a:r>
                <a:rPr lang="el-GR" sz="1200" b="1" dirty="0" smtClean="0"/>
                <a:t>Εξομαλυμένο</a:t>
              </a:r>
              <a:endParaRPr lang="en-US" sz="1200" b="1" dirty="0" smtClean="0"/>
            </a:p>
            <a:p>
              <a:pPr marL="269875" indent="-269875" algn="ctr">
                <a:spcAft>
                  <a:spcPts val="0"/>
                </a:spcAft>
                <a:buClr>
                  <a:srgbClr val="00467A"/>
                </a:buClr>
              </a:pPr>
              <a:r>
                <a:rPr lang="el-GR" sz="1200" b="1" dirty="0" smtClean="0"/>
                <a:t>Διάγραμμα </a:t>
              </a:r>
              <a:r>
                <a:rPr lang="el-GR" sz="1200" b="1" dirty="0"/>
                <a:t>κατανομής </a:t>
              </a:r>
              <a:r>
                <a:rPr lang="el-GR" sz="1200" b="1" dirty="0" smtClean="0"/>
                <a:t>εργατών</a:t>
              </a:r>
              <a:endParaRPr lang="el-GR" sz="1200" b="1" dirty="0"/>
            </a:p>
          </p:txBody>
        </p:sp>
        <p:cxnSp>
          <p:nvCxnSpPr>
            <p:cNvPr id="31" name="Straight Connector 30"/>
            <p:cNvCxnSpPr/>
            <p:nvPr/>
          </p:nvCxnSpPr>
          <p:spPr>
            <a:xfrm flipV="1">
              <a:off x="4978917" y="4884951"/>
              <a:ext cx="3729785" cy="7710"/>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6803458" y="4182061"/>
              <a:ext cx="1760418" cy="276999"/>
            </a:xfrm>
            <a:prstGeom prst="rect">
              <a:avLst/>
            </a:prstGeom>
            <a:noFill/>
          </p:spPr>
          <p:txBody>
            <a:bodyPr wrap="none" rtlCol="0">
              <a:spAutoFit/>
            </a:bodyPr>
            <a:lstStyle/>
            <a:p>
              <a:r>
                <a:rPr lang="el-GR" sz="1200" b="1" i="1" dirty="0" smtClean="0"/>
                <a:t>β</a:t>
              </a:r>
              <a:r>
                <a:rPr lang="el-GR" sz="1200" b="1" dirty="0" smtClean="0"/>
                <a:t>=</a:t>
              </a:r>
              <a:r>
                <a:rPr lang="el-GR" sz="1200" b="1" dirty="0" smtClean="0">
                  <a:solidFill>
                    <a:srgbClr val="58AC62"/>
                  </a:solidFill>
                </a:rPr>
                <a:t>8.16</a:t>
              </a:r>
              <a:r>
                <a:rPr lang="el-GR" sz="1200" b="1" dirty="0" smtClean="0"/>
                <a:t>/</a:t>
              </a:r>
              <a:r>
                <a:rPr lang="el-GR" sz="1200" b="1" dirty="0" smtClean="0">
                  <a:solidFill>
                    <a:srgbClr val="FF0000"/>
                  </a:solidFill>
                </a:rPr>
                <a:t>10</a:t>
              </a:r>
              <a:r>
                <a:rPr lang="el-GR" sz="1200" b="1" dirty="0" smtClean="0"/>
                <a:t>=0.816</a:t>
              </a:r>
              <a:endParaRPr lang="el-GR" sz="1200" b="1" dirty="0"/>
            </a:p>
          </p:txBody>
        </p:sp>
        <p:sp>
          <p:nvSpPr>
            <p:cNvPr id="26" name="Rectangle 25"/>
            <p:cNvSpPr/>
            <p:nvPr/>
          </p:nvSpPr>
          <p:spPr>
            <a:xfrm rot="16200000">
              <a:off x="3685078" y="4886470"/>
              <a:ext cx="1905001" cy="153888"/>
            </a:xfrm>
            <a:prstGeom prst="rect">
              <a:avLst/>
            </a:prstGeom>
            <a:solidFill>
              <a:schemeClr val="bg1"/>
            </a:solidFill>
          </p:spPr>
          <p:txBody>
            <a:bodyPr wrap="square" lIns="0" tIns="0" rIns="0" bIns="0">
              <a:spAutoFit/>
            </a:bodyPr>
            <a:lstStyle/>
            <a:p>
              <a:r>
                <a:rPr lang="el-GR" sz="1000" b="1" dirty="0" smtClean="0"/>
                <a:t>Συνολικός αριθμός πόρων</a:t>
              </a:r>
              <a:endParaRPr lang="el-GR" sz="1000" dirty="0"/>
            </a:p>
          </p:txBody>
        </p:sp>
        <p:sp>
          <p:nvSpPr>
            <p:cNvPr id="39" name="Rectangle 38"/>
            <p:cNvSpPr/>
            <p:nvPr/>
          </p:nvSpPr>
          <p:spPr>
            <a:xfrm>
              <a:off x="7494856" y="6195220"/>
              <a:ext cx="1276395" cy="153888"/>
            </a:xfrm>
            <a:prstGeom prst="rect">
              <a:avLst/>
            </a:prstGeom>
            <a:solidFill>
              <a:schemeClr val="bg1"/>
            </a:solidFill>
          </p:spPr>
          <p:txBody>
            <a:bodyPr wrap="square" lIns="0" tIns="0" rIns="0" bIns="0">
              <a:spAutoFit/>
            </a:bodyPr>
            <a:lstStyle/>
            <a:p>
              <a:r>
                <a:rPr lang="el-GR" sz="1000" b="1" dirty="0" smtClean="0"/>
                <a:t>Χρόνος (</a:t>
              </a:r>
              <a:r>
                <a:rPr lang="el-GR" sz="1000" b="1" dirty="0" err="1" smtClean="0"/>
                <a:t>εβδομ</a:t>
              </a:r>
              <a:r>
                <a:rPr lang="el-GR" sz="1000" b="1" dirty="0" smtClean="0"/>
                <a:t>.)</a:t>
              </a:r>
              <a:endParaRPr lang="el-GR" sz="1000" dirty="0"/>
            </a:p>
          </p:txBody>
        </p:sp>
        <p:cxnSp>
          <p:nvCxnSpPr>
            <p:cNvPr id="41" name="Straight Connector 40"/>
            <p:cNvCxnSpPr/>
            <p:nvPr/>
          </p:nvCxnSpPr>
          <p:spPr>
            <a:xfrm flipV="1">
              <a:off x="4991100" y="4648200"/>
              <a:ext cx="3729785" cy="7710"/>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sp>
          <p:nvSpPr>
            <p:cNvPr id="42" name="Rectangle 41"/>
            <p:cNvSpPr/>
            <p:nvPr/>
          </p:nvSpPr>
          <p:spPr>
            <a:xfrm>
              <a:off x="4941992" y="4438650"/>
              <a:ext cx="2366352" cy="246221"/>
            </a:xfrm>
            <a:prstGeom prst="rect">
              <a:avLst/>
            </a:prstGeom>
          </p:spPr>
          <p:txBody>
            <a:bodyPr wrap="none">
              <a:spAutoFit/>
            </a:bodyPr>
            <a:lstStyle/>
            <a:p>
              <a:pPr marL="269875" indent="-269875" algn="ctr">
                <a:spcAft>
                  <a:spcPts val="0"/>
                </a:spcAft>
                <a:buClr>
                  <a:srgbClr val="00467A"/>
                </a:buClr>
              </a:pPr>
              <a:r>
                <a:rPr lang="el-GR" sz="1000" b="1" dirty="0" smtClean="0"/>
                <a:t>Μέγιστος αριθμός εργατών: 10</a:t>
              </a:r>
              <a:endParaRPr lang="el-GR" sz="1000" b="1" dirty="0"/>
            </a:p>
          </p:txBody>
        </p:sp>
      </p:grpSp>
      <p:pic>
        <p:nvPicPr>
          <p:cNvPr id="44" name="Picture 43"/>
          <p:cNvPicPr>
            <a:picLocks noChangeAspect="1"/>
          </p:cNvPicPr>
          <p:nvPr/>
        </p:nvPicPr>
        <p:blipFill>
          <a:blip r:embed="rId8" cstate="print"/>
          <a:stretch>
            <a:fillRect/>
          </a:stretch>
        </p:blipFill>
        <p:spPr>
          <a:xfrm>
            <a:off x="2438400" y="861522"/>
            <a:ext cx="2513829" cy="1118731"/>
          </a:xfrm>
          <a:prstGeom prst="rect">
            <a:avLst/>
          </a:prstGeom>
          <a:ln>
            <a:solidFill>
              <a:srgbClr val="00467A"/>
            </a:solidFill>
          </a:ln>
        </p:spPr>
      </p:pic>
    </p:spTree>
    <p:extLst>
      <p:ext uri="{BB962C8B-B14F-4D97-AF65-F5344CB8AC3E}">
        <p14:creationId xmlns:p14="http://schemas.microsoft.com/office/powerpoint/2010/main" xmlns="" val="374719387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32"/>
            <a:ext cx="9144000" cy="492443"/>
          </a:xfrm>
          <a:prstGeom prst="rect">
            <a:avLst/>
          </a:prstGeom>
          <a:noFill/>
        </p:spPr>
        <p:txBody>
          <a:bodyPr wrap="square" rtlCol="0">
            <a:spAutoFit/>
          </a:bodyPr>
          <a:lstStyle/>
          <a:p>
            <a:pPr algn="ctr"/>
            <a:r>
              <a:rPr lang="el-GR" sz="2600" b="1" dirty="0" smtClean="0">
                <a:solidFill>
                  <a:srgbClr val="00467A"/>
                </a:solidFill>
              </a:rPr>
              <a:t>Πρόβλημα</a:t>
            </a:r>
            <a:r>
              <a:rPr lang="en-US" sz="2600" b="1" dirty="0" smtClean="0">
                <a:solidFill>
                  <a:srgbClr val="00467A"/>
                </a:solidFill>
              </a:rPr>
              <a:t> </a:t>
            </a:r>
            <a:r>
              <a:rPr lang="el-GR" sz="2600" b="1" dirty="0" smtClean="0">
                <a:solidFill>
                  <a:srgbClr val="00467A"/>
                </a:solidFill>
              </a:rPr>
              <a:t>1</a:t>
            </a:r>
          </a:p>
        </p:txBody>
      </p:sp>
      <p:sp>
        <p:nvSpPr>
          <p:cNvPr id="2" name="Rectangle 1"/>
          <p:cNvSpPr/>
          <p:nvPr/>
        </p:nvSpPr>
        <p:spPr>
          <a:xfrm>
            <a:off x="0" y="3276600"/>
            <a:ext cx="9144000" cy="2917722"/>
          </a:xfrm>
          <a:prstGeom prst="rect">
            <a:avLst/>
          </a:prstGeom>
        </p:spPr>
        <p:txBody>
          <a:bodyPr wrap="square">
            <a:spAutoFit/>
          </a:bodyPr>
          <a:lstStyle/>
          <a:p>
            <a:pPr marL="511175" indent="-511175" algn="just">
              <a:lnSpc>
                <a:spcPct val="120000"/>
              </a:lnSpc>
              <a:spcBef>
                <a:spcPts val="0"/>
              </a:spcBef>
              <a:spcAft>
                <a:spcPts val="1200"/>
              </a:spcAft>
            </a:pPr>
            <a:r>
              <a:rPr lang="el-GR" sz="1600" dirty="0"/>
              <a:t>Τα χρονικά και οικονομικά δεδομένα ενός έργου φαίνονται στον πίνακα.</a:t>
            </a:r>
            <a:endParaRPr lang="el-GR" sz="1400" b="1" dirty="0"/>
          </a:p>
          <a:p>
            <a:pPr marL="511175" indent="-511175" algn="just">
              <a:lnSpc>
                <a:spcPct val="120000"/>
              </a:lnSpc>
              <a:spcBef>
                <a:spcPts val="0"/>
              </a:spcBef>
              <a:spcAft>
                <a:spcPts val="1200"/>
              </a:spcAft>
            </a:pPr>
            <a:r>
              <a:rPr lang="el-GR" sz="1600" dirty="0" smtClean="0">
                <a:latin typeface="+mn-lt"/>
                <a:ea typeface="Times New Roman" panose="02020603050405020304" pitchFamily="18" charset="0"/>
              </a:rPr>
              <a:t>(α)	Σχεδιάστε </a:t>
            </a:r>
            <a:r>
              <a:rPr lang="el-GR" sz="1600" dirty="0">
                <a:latin typeface="+mn-lt"/>
                <a:ea typeface="Times New Roman" panose="02020603050405020304" pitchFamily="18" charset="0"/>
              </a:rPr>
              <a:t>το κομβικό δικτυωτό γράφημα και υπολογίστε τα μεγέθη του χρονικού προγραμματισμού (</a:t>
            </a:r>
            <a:r>
              <a:rPr lang="el-GR" sz="1600" dirty="0" err="1">
                <a:latin typeface="+mn-lt"/>
                <a:ea typeface="Times New Roman" panose="02020603050405020304" pitchFamily="18" charset="0"/>
              </a:rPr>
              <a:t>ενωρίτερη</a:t>
            </a:r>
            <a:r>
              <a:rPr lang="el-GR" sz="1600" dirty="0">
                <a:latin typeface="+mn-lt"/>
                <a:ea typeface="Times New Roman" panose="02020603050405020304" pitchFamily="18" charset="0"/>
              </a:rPr>
              <a:t>-βραδύτερη έναρξη και ολικό περιθώριο των δραστηριοτήτων, κρίσιμη διαδρομή)</a:t>
            </a:r>
          </a:p>
          <a:p>
            <a:pPr marL="511175" indent="-511175" algn="just">
              <a:lnSpc>
                <a:spcPct val="120000"/>
              </a:lnSpc>
              <a:spcBef>
                <a:spcPts val="0"/>
              </a:spcBef>
              <a:spcAft>
                <a:spcPts val="1200"/>
              </a:spcAft>
            </a:pPr>
            <a:r>
              <a:rPr lang="el-GR" sz="1600" dirty="0">
                <a:latin typeface="+mn-lt"/>
                <a:ea typeface="Times New Roman" panose="02020603050405020304" pitchFamily="18" charset="0"/>
              </a:rPr>
              <a:t>(</a:t>
            </a:r>
            <a:r>
              <a:rPr lang="el-GR" sz="1600" dirty="0" smtClean="0">
                <a:latin typeface="+mn-lt"/>
                <a:ea typeface="Times New Roman" panose="02020603050405020304" pitchFamily="18" charset="0"/>
              </a:rPr>
              <a:t>β)	Σχεδιάστε </a:t>
            </a:r>
            <a:r>
              <a:rPr lang="el-GR" sz="1600" dirty="0">
                <a:latin typeface="+mn-lt"/>
                <a:ea typeface="Times New Roman" panose="02020603050405020304" pitchFamily="18" charset="0"/>
              </a:rPr>
              <a:t>το ευθύγραμμο γράφημα </a:t>
            </a:r>
            <a:r>
              <a:rPr lang="en-US" sz="1600" dirty="0">
                <a:latin typeface="+mn-lt"/>
                <a:ea typeface="Times New Roman" panose="02020603050405020304" pitchFamily="18" charset="0"/>
              </a:rPr>
              <a:t>Gantt</a:t>
            </a:r>
            <a:r>
              <a:rPr lang="el-GR" sz="1600" dirty="0">
                <a:latin typeface="+mn-lt"/>
                <a:ea typeface="Times New Roman" panose="02020603050405020304" pitchFamily="18" charset="0"/>
              </a:rPr>
              <a:t> που αντιστοιχεί στην </a:t>
            </a:r>
            <a:r>
              <a:rPr lang="el-GR" sz="1600" dirty="0" err="1">
                <a:latin typeface="+mn-lt"/>
                <a:ea typeface="Times New Roman" panose="02020603050405020304" pitchFamily="18" charset="0"/>
              </a:rPr>
              <a:t>ενωρίτερη</a:t>
            </a:r>
            <a:r>
              <a:rPr lang="el-GR" sz="1600" dirty="0">
                <a:latin typeface="+mn-lt"/>
                <a:ea typeface="Times New Roman" panose="02020603050405020304" pitchFamily="18" charset="0"/>
              </a:rPr>
              <a:t> έναρξη των δραστηριοτήτων και υπολογίστε την ημερήσια απαίτηση σε προσωπικό.  </a:t>
            </a:r>
          </a:p>
          <a:p>
            <a:pPr marL="511175" indent="-511175" algn="just">
              <a:lnSpc>
                <a:spcPct val="120000"/>
              </a:lnSpc>
              <a:spcBef>
                <a:spcPts val="0"/>
              </a:spcBef>
              <a:spcAft>
                <a:spcPts val="1200"/>
              </a:spcAft>
            </a:pPr>
            <a:r>
              <a:rPr lang="el-GR" sz="1600" dirty="0">
                <a:latin typeface="+mn-lt"/>
                <a:ea typeface="Times New Roman" panose="02020603050405020304" pitchFamily="18" charset="0"/>
              </a:rPr>
              <a:t>(</a:t>
            </a:r>
            <a:r>
              <a:rPr lang="el-GR" sz="1600" dirty="0" smtClean="0">
                <a:latin typeface="+mn-lt"/>
                <a:ea typeface="Times New Roman" panose="02020603050405020304" pitchFamily="18" charset="0"/>
              </a:rPr>
              <a:t>γ)	Σχεδιάστε </a:t>
            </a:r>
            <a:r>
              <a:rPr lang="el-GR" sz="1600" dirty="0">
                <a:latin typeface="+mn-lt"/>
                <a:ea typeface="Times New Roman" panose="02020603050405020304" pitchFamily="18" charset="0"/>
              </a:rPr>
              <a:t>το διάγραμμα κατανομής προσωπικού για την περίπτωση της </a:t>
            </a:r>
            <a:r>
              <a:rPr lang="el-GR" sz="1600" dirty="0" err="1">
                <a:latin typeface="+mn-lt"/>
                <a:ea typeface="Times New Roman" panose="02020603050405020304" pitchFamily="18" charset="0"/>
              </a:rPr>
              <a:t>ενωρίτερης</a:t>
            </a:r>
            <a:r>
              <a:rPr lang="el-GR" sz="1600" dirty="0">
                <a:latin typeface="+mn-lt"/>
                <a:ea typeface="Times New Roman" panose="02020603050405020304" pitchFamily="18" charset="0"/>
              </a:rPr>
              <a:t> έναρξης των δραστηριοτήτων.</a:t>
            </a:r>
            <a:endParaRPr lang="el-GR" sz="1600" dirty="0">
              <a:effectLst/>
              <a:latin typeface="+mn-lt"/>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774041881"/>
              </p:ext>
            </p:extLst>
          </p:nvPr>
        </p:nvGraphicFramePr>
        <p:xfrm>
          <a:off x="163287" y="664742"/>
          <a:ext cx="8806541" cy="2316480"/>
        </p:xfrm>
        <a:graphic>
          <a:graphicData uri="http://schemas.openxmlformats.org/drawingml/2006/table">
            <a:tbl>
              <a:tblPr firstRow="1" bandRow="1">
                <a:tableStyleId>{69CF1AB2-1976-4502-BF36-3FF5EA218861}</a:tableStyleId>
              </a:tblPr>
              <a:tblGrid>
                <a:gridCol w="592037"/>
                <a:gridCol w="1369084"/>
                <a:gridCol w="1369084"/>
                <a:gridCol w="1369084"/>
                <a:gridCol w="1369084"/>
                <a:gridCol w="1302789"/>
                <a:gridCol w="1435379"/>
              </a:tblGrid>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Δρ.</a:t>
                      </a:r>
                      <a:endParaRPr lang="el-GR" sz="14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Αμέσως </a:t>
                      </a:r>
                      <a:r>
                        <a:rPr lang="el-GR" sz="1400" kern="1200" dirty="0" err="1" smtClean="0">
                          <a:solidFill>
                            <a:schemeClr val="dk1"/>
                          </a:solidFill>
                          <a:latin typeface="+mn-lt"/>
                          <a:ea typeface="+mn-ea"/>
                          <a:cs typeface="+mn-cs"/>
                        </a:rPr>
                        <a:t>προηγού-μενη</a:t>
                      </a:r>
                      <a:endParaRPr lang="el-GR" sz="14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Διάρκεια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(ημέρες)</a:t>
                      </a:r>
                      <a:endParaRPr lang="el-GR" sz="14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baseline="0" dirty="0" smtClean="0">
                          <a:solidFill>
                            <a:schemeClr val="dk1"/>
                          </a:solidFill>
                          <a:latin typeface="+mn-lt"/>
                          <a:ea typeface="+mn-ea"/>
                          <a:cs typeface="+mn-cs"/>
                        </a:rPr>
                        <a:t>Μέγεθος συνεργείου</a:t>
                      </a:r>
                      <a:endParaRPr lang="el-GR" sz="1400" kern="1200" dirty="0">
                        <a:solidFill>
                          <a:schemeClr val="dk1"/>
                        </a:solidFill>
                        <a:latin typeface="+mn-lt"/>
                        <a:ea typeface="+mn-ea"/>
                        <a:cs typeface="+mn-cs"/>
                      </a:endParaRPr>
                    </a:p>
                  </a:txBody>
                  <a:tcPr anchor="ctr" anchorCtr="1"/>
                </a:tc>
                <a:tc>
                  <a:txBody>
                    <a:bodyPr/>
                    <a:lstStyle/>
                    <a:p>
                      <a:pPr algn="ctr">
                        <a:spcBef>
                          <a:spcPts val="0"/>
                        </a:spcBef>
                        <a:spcAft>
                          <a:spcPts val="0"/>
                        </a:spcAft>
                      </a:pPr>
                      <a:r>
                        <a:rPr lang="el-GR" sz="1400" b="1" kern="1200" dirty="0" smtClean="0">
                          <a:solidFill>
                            <a:schemeClr val="dk1"/>
                          </a:solidFill>
                          <a:effectLst/>
                          <a:latin typeface="+mn-lt"/>
                          <a:ea typeface="+mn-ea"/>
                          <a:cs typeface="+mn-cs"/>
                        </a:rPr>
                        <a:t>Άμεσο κόστος</a:t>
                      </a:r>
                    </a:p>
                    <a:p>
                      <a:pPr algn="ctr">
                        <a:spcBef>
                          <a:spcPts val="0"/>
                        </a:spcBef>
                        <a:spcAft>
                          <a:spcPts val="0"/>
                        </a:spcAft>
                      </a:pPr>
                      <a:r>
                        <a:rPr lang="el-GR" sz="1400" b="1" kern="1200" dirty="0" smtClean="0">
                          <a:solidFill>
                            <a:schemeClr val="dk1"/>
                          </a:solidFill>
                          <a:effectLst/>
                          <a:latin typeface="+mn-lt"/>
                          <a:ea typeface="+mn-ea"/>
                          <a:cs typeface="+mn-cs"/>
                        </a:rPr>
                        <a:t>(κανονική</a:t>
                      </a:r>
                    </a:p>
                    <a:p>
                      <a:pPr algn="ctr">
                        <a:spcBef>
                          <a:spcPts val="0"/>
                        </a:spcBef>
                        <a:spcAft>
                          <a:spcPts val="0"/>
                        </a:spcAft>
                      </a:pPr>
                      <a:r>
                        <a:rPr lang="el-GR" sz="1400" b="1" kern="1200" dirty="0" smtClean="0">
                          <a:solidFill>
                            <a:schemeClr val="dk1"/>
                          </a:solidFill>
                          <a:effectLst/>
                          <a:latin typeface="+mn-lt"/>
                          <a:ea typeface="+mn-ea"/>
                          <a:cs typeface="+mn-cs"/>
                        </a:rPr>
                        <a:t> διάρκεια)</a:t>
                      </a:r>
                      <a:endParaRPr lang="el-GR" sz="1400" kern="1200" dirty="0">
                        <a:solidFill>
                          <a:schemeClr val="dk1"/>
                        </a:solidFill>
                        <a:latin typeface="+mn-lt"/>
                        <a:ea typeface="+mn-ea"/>
                        <a:cs typeface="+mn-cs"/>
                      </a:endParaRPr>
                    </a:p>
                  </a:txBody>
                  <a:tcPr anchor="ctr" anchorCtr="1"/>
                </a:tc>
                <a:tc>
                  <a:txBody>
                    <a:bodyPr/>
                    <a:lstStyle/>
                    <a:p>
                      <a:pPr algn="ctr">
                        <a:spcBef>
                          <a:spcPts val="0"/>
                        </a:spcBef>
                        <a:spcAft>
                          <a:spcPts val="0"/>
                        </a:spcAft>
                      </a:pPr>
                      <a:r>
                        <a:rPr lang="el-GR" sz="1400" dirty="0">
                          <a:effectLst/>
                          <a:latin typeface="+mn-lt"/>
                          <a:ea typeface="Times New Roman" panose="02020603050405020304" pitchFamily="18" charset="0"/>
                        </a:rPr>
                        <a:t>Ελάχιστη</a:t>
                      </a:r>
                    </a:p>
                    <a:p>
                      <a:pPr algn="ctr">
                        <a:spcBef>
                          <a:spcPts val="0"/>
                        </a:spcBef>
                        <a:spcAft>
                          <a:spcPts val="0"/>
                        </a:spcAft>
                      </a:pPr>
                      <a:r>
                        <a:rPr lang="el-GR" sz="1400" dirty="0">
                          <a:effectLst/>
                          <a:latin typeface="+mn-lt"/>
                          <a:ea typeface="Times New Roman" panose="02020603050405020304" pitchFamily="18" charset="0"/>
                        </a:rPr>
                        <a:t> διάρκεια</a:t>
                      </a:r>
                    </a:p>
                    <a:p>
                      <a:pPr algn="ctr">
                        <a:spcBef>
                          <a:spcPts val="0"/>
                        </a:spcBef>
                        <a:spcAft>
                          <a:spcPts val="0"/>
                        </a:spcAft>
                      </a:pPr>
                      <a:r>
                        <a:rPr lang="el-GR" sz="1400" dirty="0">
                          <a:effectLst/>
                          <a:latin typeface="+mn-lt"/>
                          <a:ea typeface="Times New Roman" panose="02020603050405020304" pitchFamily="18" charset="0"/>
                        </a:rPr>
                        <a:t>(ημέρες)</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Πρόσθετο κόστος</a:t>
                      </a:r>
                    </a:p>
                    <a:p>
                      <a:pPr algn="ctr">
                        <a:spcBef>
                          <a:spcPts val="0"/>
                        </a:spcBef>
                        <a:spcAft>
                          <a:spcPts val="0"/>
                        </a:spcAft>
                      </a:pPr>
                      <a:r>
                        <a:rPr lang="el-GR" sz="1400" dirty="0">
                          <a:effectLst/>
                          <a:latin typeface="+mn-lt"/>
                          <a:ea typeface="Times New Roman" panose="02020603050405020304" pitchFamily="18" charset="0"/>
                        </a:rPr>
                        <a:t>ανά ημέρα συντόμευσης</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Α</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n-US" sz="1400" b="0" kern="1200" dirty="0">
                          <a:solidFill>
                            <a:schemeClr val="tx1"/>
                          </a:solidFill>
                          <a:latin typeface="+mn-lt"/>
                          <a:ea typeface="+mn-ea"/>
                          <a:cs typeface="+mn-cs"/>
                        </a:rPr>
                        <a:t>-</a:t>
                      </a:r>
                      <a:endParaRPr lang="el-GR" sz="1400" b="0" kern="1200" dirty="0">
                        <a:solidFill>
                          <a:schemeClr val="tx1"/>
                        </a:solidFill>
                        <a:latin typeface="+mn-lt"/>
                        <a:ea typeface="+mn-ea"/>
                        <a:cs typeface="+mn-cs"/>
                      </a:endParaRP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300</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150</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Β</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A</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6</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720</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4</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100</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Γ</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A</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7</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700</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200</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Δ</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Β</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4</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400</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Ε</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Β</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300</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150</a:t>
                      </a:r>
                    </a:p>
                  </a:txBody>
                  <a:tcPr marL="44450" marR="44450" marT="0" marB="0" anchor="ctr"/>
                </a:tc>
              </a:tr>
            </a:tbl>
          </a:graphicData>
        </a:graphic>
      </p:graphicFrame>
    </p:spTree>
    <p:extLst>
      <p:ext uri="{BB962C8B-B14F-4D97-AF65-F5344CB8AC3E}">
        <p14:creationId xmlns:p14="http://schemas.microsoft.com/office/powerpoint/2010/main" xmlns="" val="367721463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735"/>
            <a:ext cx="9144000" cy="461665"/>
          </a:xfrm>
          <a:prstGeom prst="rect">
            <a:avLst/>
          </a:prstGeom>
          <a:noFill/>
        </p:spPr>
        <p:txBody>
          <a:bodyPr wrap="square" rtlCol="0">
            <a:spAutoFit/>
          </a:bodyPr>
          <a:lstStyle/>
          <a:p>
            <a:pPr algn="ctr"/>
            <a:r>
              <a:rPr lang="el-GR" sz="2400" b="1" dirty="0" smtClean="0">
                <a:solidFill>
                  <a:srgbClr val="00467A"/>
                </a:solidFill>
              </a:rPr>
              <a:t>Δομή του προγραμματισμού και ελέγχου του έργου</a:t>
            </a:r>
          </a:p>
        </p:txBody>
      </p:sp>
      <p:grpSp>
        <p:nvGrpSpPr>
          <p:cNvPr id="2" name="Group 1"/>
          <p:cNvGrpSpPr/>
          <p:nvPr/>
        </p:nvGrpSpPr>
        <p:grpSpPr>
          <a:xfrm>
            <a:off x="0" y="861060"/>
            <a:ext cx="9144000" cy="5539740"/>
            <a:chOff x="0" y="726069"/>
            <a:chExt cx="9144000" cy="5539740"/>
          </a:xfrm>
        </p:grpSpPr>
        <p:sp>
          <p:nvSpPr>
            <p:cNvPr id="5" name="Rounded Rectangle 4"/>
            <p:cNvSpPr/>
            <p:nvPr/>
          </p:nvSpPr>
          <p:spPr>
            <a:xfrm>
              <a:off x="53340" y="1720479"/>
              <a:ext cx="1066800" cy="1104900"/>
            </a:xfrm>
            <a:prstGeom prst="roundRect">
              <a:avLst/>
            </a:prstGeom>
            <a:solidFill>
              <a:schemeClr val="bg1"/>
            </a:solidFill>
            <a:ln>
              <a:solidFill>
                <a:srgbClr val="0046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lang="el-GR" sz="1000" b="1" dirty="0" smtClean="0">
                  <a:solidFill>
                    <a:schemeClr val="tx1"/>
                  </a:solidFill>
                </a:rPr>
                <a:t>Καθορισμός στόχων:</a:t>
              </a:r>
            </a:p>
            <a:p>
              <a:pPr marL="60325" indent="-60325">
                <a:buFont typeface="Arial" pitchFamily="34" charset="0"/>
                <a:buChar char="•"/>
              </a:pPr>
              <a:r>
                <a:rPr lang="el-GR" sz="1000" dirty="0" smtClean="0">
                  <a:solidFill>
                    <a:schemeClr val="tx1"/>
                  </a:solidFill>
                </a:rPr>
                <a:t>Ποιοτική περιγραφή των στόχων του έργου</a:t>
              </a:r>
              <a:endParaRPr lang="el-GR" sz="1000" dirty="0">
                <a:solidFill>
                  <a:schemeClr val="tx1"/>
                </a:solidFill>
              </a:endParaRPr>
            </a:p>
          </p:txBody>
        </p:sp>
        <p:sp>
          <p:nvSpPr>
            <p:cNvPr id="6" name="Rounded Rectangle 5"/>
            <p:cNvSpPr/>
            <p:nvPr/>
          </p:nvSpPr>
          <p:spPr>
            <a:xfrm>
              <a:off x="1484767" y="1396629"/>
              <a:ext cx="1913753" cy="1752600"/>
            </a:xfrm>
            <a:prstGeom prst="roundRect">
              <a:avLst/>
            </a:prstGeom>
            <a:solidFill>
              <a:schemeClr val="bg1"/>
            </a:solidFill>
            <a:ln>
              <a:solidFill>
                <a:srgbClr val="0046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lang="el-GR" sz="1000" b="1" dirty="0" smtClean="0">
                  <a:solidFill>
                    <a:schemeClr val="tx1"/>
                  </a:solidFill>
                </a:rPr>
                <a:t>Δομική Ανάλυση:</a:t>
              </a:r>
            </a:p>
            <a:p>
              <a:pPr marL="60325" indent="-60325">
                <a:spcAft>
                  <a:spcPts val="200"/>
                </a:spcAft>
                <a:buFont typeface="Arial" pitchFamily="34" charset="0"/>
                <a:buChar char="•"/>
              </a:pPr>
              <a:r>
                <a:rPr lang="el-GR" sz="1000" dirty="0" smtClean="0">
                  <a:solidFill>
                    <a:schemeClr val="tx1"/>
                  </a:solidFill>
                </a:rPr>
                <a:t>Λεπτομερής καταγραφή εργασιών </a:t>
              </a:r>
            </a:p>
            <a:p>
              <a:pPr marL="60325" indent="-60325">
                <a:spcAft>
                  <a:spcPts val="200"/>
                </a:spcAft>
                <a:buFont typeface="Arial" pitchFamily="34" charset="0"/>
                <a:buChar char="•"/>
              </a:pPr>
              <a:r>
                <a:rPr lang="el-GR" sz="1000" dirty="0" smtClean="0">
                  <a:solidFill>
                    <a:schemeClr val="tx1"/>
                  </a:solidFill>
                </a:rPr>
                <a:t>Λογική αλληλουχία εργασιών</a:t>
              </a:r>
            </a:p>
            <a:p>
              <a:pPr marL="60325" indent="-60325">
                <a:spcAft>
                  <a:spcPts val="200"/>
                </a:spcAft>
                <a:buFont typeface="Arial" pitchFamily="34" charset="0"/>
                <a:buChar char="•"/>
              </a:pPr>
              <a:r>
                <a:rPr lang="el-GR" sz="1000" dirty="0" smtClean="0">
                  <a:solidFill>
                    <a:schemeClr val="tx1"/>
                  </a:solidFill>
                </a:rPr>
                <a:t>Κατανομή ευθυνών ανά εργασία </a:t>
              </a:r>
            </a:p>
            <a:p>
              <a:pPr marL="60325" indent="-60325">
                <a:spcAft>
                  <a:spcPts val="200"/>
                </a:spcAft>
                <a:buFont typeface="Arial" pitchFamily="34" charset="0"/>
                <a:buChar char="•"/>
              </a:pPr>
              <a:r>
                <a:rPr lang="el-GR" sz="1000" dirty="0" smtClean="0">
                  <a:solidFill>
                    <a:schemeClr val="tx1"/>
                  </a:solidFill>
                </a:rPr>
                <a:t>Καθορισμός ροής πληροφοριών</a:t>
              </a:r>
            </a:p>
            <a:p>
              <a:pPr marL="60325" indent="-60325">
                <a:spcAft>
                  <a:spcPts val="200"/>
                </a:spcAft>
                <a:buFont typeface="Arial" pitchFamily="34" charset="0"/>
                <a:buChar char="•"/>
              </a:pPr>
              <a:r>
                <a:rPr lang="el-GR" sz="1000" dirty="0" smtClean="0">
                  <a:solidFill>
                    <a:schemeClr val="tx1"/>
                  </a:solidFill>
                </a:rPr>
                <a:t>Οδηγίες εκτέλεσης</a:t>
              </a:r>
              <a:endParaRPr lang="el-GR" sz="1000" dirty="0">
                <a:solidFill>
                  <a:schemeClr val="tx1"/>
                </a:solidFill>
              </a:endParaRPr>
            </a:p>
          </p:txBody>
        </p:sp>
        <p:cxnSp>
          <p:nvCxnSpPr>
            <p:cNvPr id="10" name="Straight Arrow Connector 9"/>
            <p:cNvCxnSpPr>
              <a:stCxn id="5" idx="3"/>
              <a:endCxn id="6" idx="1"/>
            </p:cNvCxnSpPr>
            <p:nvPr/>
          </p:nvCxnSpPr>
          <p:spPr>
            <a:xfrm>
              <a:off x="1120140" y="2272929"/>
              <a:ext cx="364627" cy="0"/>
            </a:xfrm>
            <a:prstGeom prst="straightConnector1">
              <a:avLst/>
            </a:prstGeom>
            <a:ln w="25400">
              <a:solidFill>
                <a:srgbClr val="00467A"/>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2956560" y="726069"/>
              <a:ext cx="1066799" cy="609600"/>
            </a:xfrm>
            <a:prstGeom prst="roundRect">
              <a:avLst/>
            </a:prstGeom>
            <a:solidFill>
              <a:schemeClr val="bg1"/>
            </a:solidFill>
            <a:ln>
              <a:solidFill>
                <a:srgbClr val="0046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lang="el-GR" sz="1000" b="1" dirty="0" smtClean="0">
                  <a:solidFill>
                    <a:schemeClr val="tx1"/>
                  </a:solidFill>
                </a:rPr>
                <a:t>Εκτίμηση διάρκειας εργασιών</a:t>
              </a:r>
              <a:endParaRPr lang="el-GR" sz="1000" dirty="0">
                <a:solidFill>
                  <a:schemeClr val="tx1"/>
                </a:solidFill>
              </a:endParaRPr>
            </a:p>
          </p:txBody>
        </p:sp>
        <p:sp>
          <p:nvSpPr>
            <p:cNvPr id="42" name="Rounded Rectangle 41"/>
            <p:cNvSpPr/>
            <p:nvPr/>
          </p:nvSpPr>
          <p:spPr>
            <a:xfrm>
              <a:off x="3764281" y="1510929"/>
              <a:ext cx="1523999" cy="1524000"/>
            </a:xfrm>
            <a:prstGeom prst="roundRect">
              <a:avLst/>
            </a:prstGeom>
            <a:solidFill>
              <a:schemeClr val="bg1"/>
            </a:solidFill>
            <a:ln>
              <a:solidFill>
                <a:srgbClr val="0046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lang="el-GR" sz="1000" b="1" dirty="0" smtClean="0">
                  <a:solidFill>
                    <a:schemeClr val="tx1"/>
                  </a:solidFill>
                </a:rPr>
                <a:t>Χρονικός προγραμματισμός:</a:t>
              </a:r>
            </a:p>
            <a:p>
              <a:pPr marL="60325" indent="-60325">
                <a:spcAft>
                  <a:spcPts val="200"/>
                </a:spcAft>
                <a:buFont typeface="Arial" pitchFamily="34" charset="0"/>
                <a:buChar char="•"/>
              </a:pPr>
              <a:r>
                <a:rPr lang="el-GR" sz="1000" dirty="0" smtClean="0">
                  <a:solidFill>
                    <a:schemeClr val="tx1"/>
                  </a:solidFill>
                </a:rPr>
                <a:t>Χρόνος έναρξης και πέρατος των εργασιών</a:t>
              </a:r>
            </a:p>
            <a:p>
              <a:pPr marL="60325" indent="-60325">
                <a:spcAft>
                  <a:spcPts val="200"/>
                </a:spcAft>
                <a:buFont typeface="Arial" pitchFamily="34" charset="0"/>
                <a:buChar char="•"/>
              </a:pPr>
              <a:r>
                <a:rPr lang="el-GR" sz="1000" dirty="0" smtClean="0">
                  <a:solidFill>
                    <a:schemeClr val="tx1"/>
                  </a:solidFill>
                </a:rPr>
                <a:t>Χρονικά περιθώρια εργασιών</a:t>
              </a:r>
            </a:p>
            <a:p>
              <a:pPr marL="60325" indent="-60325">
                <a:spcAft>
                  <a:spcPts val="200"/>
                </a:spcAft>
                <a:buFont typeface="Arial" pitchFamily="34" charset="0"/>
                <a:buChar char="•"/>
              </a:pPr>
              <a:r>
                <a:rPr lang="el-GR" sz="1000" dirty="0" smtClean="0">
                  <a:solidFill>
                    <a:schemeClr val="tx1"/>
                  </a:solidFill>
                </a:rPr>
                <a:t>Διάρκεια έργου</a:t>
              </a:r>
            </a:p>
          </p:txBody>
        </p:sp>
        <p:cxnSp>
          <p:nvCxnSpPr>
            <p:cNvPr id="55" name="Straight Arrow Connector 54"/>
            <p:cNvCxnSpPr>
              <a:stCxn id="6" idx="3"/>
              <a:endCxn id="42" idx="1"/>
            </p:cNvCxnSpPr>
            <p:nvPr/>
          </p:nvCxnSpPr>
          <p:spPr>
            <a:xfrm>
              <a:off x="3398520" y="2272929"/>
              <a:ext cx="365761" cy="0"/>
            </a:xfrm>
            <a:prstGeom prst="straightConnector1">
              <a:avLst/>
            </a:prstGeom>
            <a:ln w="25400">
              <a:solidFill>
                <a:srgbClr val="00467A"/>
              </a:solidFill>
              <a:tailEnd type="arrow"/>
            </a:ln>
          </p:spPr>
          <p:style>
            <a:lnRef idx="1">
              <a:schemeClr val="accent1"/>
            </a:lnRef>
            <a:fillRef idx="0">
              <a:schemeClr val="accent1"/>
            </a:fillRef>
            <a:effectRef idx="0">
              <a:schemeClr val="accent1"/>
            </a:effectRef>
            <a:fontRef idx="minor">
              <a:schemeClr val="tx1"/>
            </a:fontRef>
          </p:style>
        </p:cxnSp>
        <p:cxnSp>
          <p:nvCxnSpPr>
            <p:cNvPr id="57" name="Shape 56"/>
            <p:cNvCxnSpPr>
              <a:stCxn id="6" idx="0"/>
              <a:endCxn id="41" idx="1"/>
            </p:cNvCxnSpPr>
            <p:nvPr/>
          </p:nvCxnSpPr>
          <p:spPr>
            <a:xfrm rot="5400000" flipH="1" flipV="1">
              <a:off x="2516222" y="956291"/>
              <a:ext cx="365760" cy="514916"/>
            </a:xfrm>
            <a:prstGeom prst="bentConnector2">
              <a:avLst/>
            </a:prstGeom>
            <a:ln w="25400">
              <a:solidFill>
                <a:srgbClr val="00467A"/>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stCxn id="41" idx="3"/>
              <a:endCxn id="42" idx="0"/>
            </p:cNvCxnSpPr>
            <p:nvPr/>
          </p:nvCxnSpPr>
          <p:spPr>
            <a:xfrm>
              <a:off x="4023359" y="1030869"/>
              <a:ext cx="502922" cy="480060"/>
            </a:xfrm>
            <a:prstGeom prst="bentConnector2">
              <a:avLst/>
            </a:prstGeom>
            <a:ln w="25400">
              <a:solidFill>
                <a:srgbClr val="00467A"/>
              </a:solidFill>
              <a:tailEnd type="arrow"/>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5654040" y="1777629"/>
              <a:ext cx="1219200" cy="990600"/>
            </a:xfrm>
            <a:prstGeom prst="roundRect">
              <a:avLst/>
            </a:prstGeom>
            <a:solidFill>
              <a:schemeClr val="bg1"/>
            </a:solidFill>
            <a:ln>
              <a:solidFill>
                <a:srgbClr val="0046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lang="el-GR" sz="1000" b="1" dirty="0" smtClean="0">
                  <a:solidFill>
                    <a:schemeClr val="tx1"/>
                  </a:solidFill>
                </a:rPr>
                <a:t>Κατανομή πόρων:</a:t>
              </a:r>
            </a:p>
            <a:p>
              <a:pPr marL="60325" indent="-60325">
                <a:spcAft>
                  <a:spcPts val="200"/>
                </a:spcAft>
                <a:buFont typeface="Arial" pitchFamily="34" charset="0"/>
                <a:buChar char="•"/>
              </a:pPr>
              <a:r>
                <a:rPr lang="el-GR" sz="1000" dirty="0" smtClean="0">
                  <a:solidFill>
                    <a:schemeClr val="tx1"/>
                  </a:solidFill>
                </a:rPr>
                <a:t>Ανάθεση πόρων στις εργασίες</a:t>
              </a:r>
            </a:p>
            <a:p>
              <a:pPr marL="60325" indent="-60325">
                <a:spcAft>
                  <a:spcPts val="200"/>
                </a:spcAft>
                <a:buFont typeface="Arial" pitchFamily="34" charset="0"/>
                <a:buChar char="•"/>
              </a:pPr>
              <a:endParaRPr lang="el-GR" sz="1000" dirty="0" smtClean="0">
                <a:solidFill>
                  <a:schemeClr val="tx1"/>
                </a:solidFill>
              </a:endParaRPr>
            </a:p>
          </p:txBody>
        </p:sp>
        <p:cxnSp>
          <p:nvCxnSpPr>
            <p:cNvPr id="61" name="Straight Arrow Connector 60"/>
            <p:cNvCxnSpPr>
              <a:stCxn id="42" idx="3"/>
              <a:endCxn id="60" idx="1"/>
            </p:cNvCxnSpPr>
            <p:nvPr/>
          </p:nvCxnSpPr>
          <p:spPr>
            <a:xfrm>
              <a:off x="5288280" y="2272929"/>
              <a:ext cx="365760" cy="0"/>
            </a:xfrm>
            <a:prstGeom prst="straightConnector1">
              <a:avLst/>
            </a:prstGeom>
            <a:ln w="25400">
              <a:solidFill>
                <a:srgbClr val="00467A"/>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3368040" y="3141609"/>
              <a:ext cx="1752600" cy="1066800"/>
            </a:xfrm>
            <a:prstGeom prst="roundRect">
              <a:avLst/>
            </a:prstGeom>
            <a:solidFill>
              <a:schemeClr val="bg1"/>
            </a:solidFill>
            <a:ln>
              <a:solidFill>
                <a:srgbClr val="0046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sz="1000" b="1" dirty="0" smtClean="0">
                  <a:solidFill>
                    <a:schemeClr val="tx1"/>
                  </a:solidFill>
                </a:rPr>
                <a:t>Εκτίμηση πόρων: </a:t>
              </a:r>
            </a:p>
            <a:p>
              <a:pPr marL="60325" indent="-60325">
                <a:buFont typeface="Arial" pitchFamily="34" charset="0"/>
                <a:buChar char="•"/>
              </a:pPr>
              <a:r>
                <a:rPr lang="el-GR" sz="1000" dirty="0" smtClean="0">
                  <a:solidFill>
                    <a:schemeClr val="tx1"/>
                  </a:solidFill>
                </a:rPr>
                <a:t>Απαιτήσεις παραγωγικών μέσων, προσωπικού και  υλικών </a:t>
              </a:r>
            </a:p>
            <a:p>
              <a:pPr marL="60325" indent="-60325">
                <a:buFont typeface="Arial" pitchFamily="34" charset="0"/>
                <a:buChar char="•"/>
              </a:pPr>
              <a:r>
                <a:rPr lang="el-GR" sz="1000" dirty="0" smtClean="0">
                  <a:solidFill>
                    <a:schemeClr val="tx1"/>
                  </a:solidFill>
                </a:rPr>
                <a:t>Διαδικασία προμήθειάς τους</a:t>
              </a:r>
              <a:endParaRPr lang="el-GR" sz="1000" dirty="0">
                <a:solidFill>
                  <a:schemeClr val="tx1"/>
                </a:solidFill>
              </a:endParaRPr>
            </a:p>
          </p:txBody>
        </p:sp>
        <p:cxnSp>
          <p:nvCxnSpPr>
            <p:cNvPr id="68" name="Shape 67"/>
            <p:cNvCxnSpPr>
              <a:stCxn id="6" idx="2"/>
              <a:endCxn id="67" idx="1"/>
            </p:cNvCxnSpPr>
            <p:nvPr/>
          </p:nvCxnSpPr>
          <p:spPr>
            <a:xfrm rot="16200000" flipH="1">
              <a:off x="2641952" y="2948921"/>
              <a:ext cx="525780" cy="926396"/>
            </a:xfrm>
            <a:prstGeom prst="bentConnector2">
              <a:avLst/>
            </a:prstGeom>
            <a:ln w="25400">
              <a:solidFill>
                <a:srgbClr val="00467A"/>
              </a:solidFill>
              <a:tailEnd type="arrow"/>
            </a:ln>
          </p:spPr>
          <p:style>
            <a:lnRef idx="1">
              <a:schemeClr val="accent1"/>
            </a:lnRef>
            <a:fillRef idx="0">
              <a:schemeClr val="accent1"/>
            </a:fillRef>
            <a:effectRef idx="0">
              <a:schemeClr val="accent1"/>
            </a:effectRef>
            <a:fontRef idx="minor">
              <a:schemeClr val="tx1"/>
            </a:fontRef>
          </p:style>
        </p:cxnSp>
        <p:cxnSp>
          <p:nvCxnSpPr>
            <p:cNvPr id="69" name="Shape 68"/>
            <p:cNvCxnSpPr>
              <a:stCxn id="67" idx="3"/>
              <a:endCxn id="60" idx="2"/>
            </p:cNvCxnSpPr>
            <p:nvPr/>
          </p:nvCxnSpPr>
          <p:spPr>
            <a:xfrm flipV="1">
              <a:off x="5120640" y="2768229"/>
              <a:ext cx="1143000" cy="906780"/>
            </a:xfrm>
            <a:prstGeom prst="bentConnector2">
              <a:avLst/>
            </a:prstGeom>
            <a:ln w="25400">
              <a:solidFill>
                <a:srgbClr val="00467A"/>
              </a:solidFill>
              <a:tailEnd type="arrow"/>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7239000" y="1701429"/>
              <a:ext cx="1371600" cy="1143000"/>
            </a:xfrm>
            <a:prstGeom prst="roundRect">
              <a:avLst/>
            </a:prstGeom>
            <a:solidFill>
              <a:schemeClr val="bg1"/>
            </a:solidFill>
            <a:ln>
              <a:solidFill>
                <a:srgbClr val="0046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lang="el-GR" sz="1000" b="1" dirty="0" smtClean="0">
                  <a:solidFill>
                    <a:schemeClr val="tx1"/>
                  </a:solidFill>
                </a:rPr>
                <a:t>Οικονομικός </a:t>
              </a:r>
              <a:r>
                <a:rPr lang="el-GR" sz="1000" b="1" dirty="0" err="1" smtClean="0">
                  <a:solidFill>
                    <a:schemeClr val="tx1"/>
                  </a:solidFill>
                </a:rPr>
                <a:t>Προγ</a:t>
              </a:r>
              <a:r>
                <a:rPr lang="el-GR" sz="1000" b="1" dirty="0" smtClean="0">
                  <a:solidFill>
                    <a:schemeClr val="tx1"/>
                  </a:solidFill>
                </a:rPr>
                <a:t>/</a:t>
              </a:r>
              <a:r>
                <a:rPr lang="el-GR" sz="1000" b="1" dirty="0" err="1" smtClean="0">
                  <a:solidFill>
                    <a:schemeClr val="tx1"/>
                  </a:solidFill>
                </a:rPr>
                <a:t>σμός</a:t>
              </a:r>
              <a:r>
                <a:rPr lang="el-GR" sz="1000" b="1" dirty="0" smtClean="0">
                  <a:solidFill>
                    <a:schemeClr val="tx1"/>
                  </a:solidFill>
                </a:rPr>
                <a:t>:</a:t>
              </a:r>
            </a:p>
            <a:p>
              <a:pPr marL="60325" indent="-60325">
                <a:spcAft>
                  <a:spcPts val="200"/>
                </a:spcAft>
                <a:buFont typeface="Arial" pitchFamily="34" charset="0"/>
                <a:buChar char="•"/>
              </a:pPr>
              <a:r>
                <a:rPr lang="el-GR" sz="1000" dirty="0" smtClean="0">
                  <a:solidFill>
                    <a:schemeClr val="tx1"/>
                  </a:solidFill>
                </a:rPr>
                <a:t>Κόστος εργασιών</a:t>
              </a:r>
            </a:p>
            <a:p>
              <a:pPr marL="60325" indent="-60325">
                <a:spcAft>
                  <a:spcPts val="200"/>
                </a:spcAft>
                <a:buFont typeface="Arial" pitchFamily="34" charset="0"/>
                <a:buChar char="•"/>
              </a:pPr>
              <a:r>
                <a:rPr lang="el-GR" sz="1000" dirty="0" smtClean="0">
                  <a:solidFill>
                    <a:schemeClr val="tx1"/>
                  </a:solidFill>
                </a:rPr>
                <a:t>Χρονική κατανομή δαπανών </a:t>
              </a:r>
            </a:p>
            <a:p>
              <a:pPr marL="60325" indent="-60325">
                <a:spcAft>
                  <a:spcPts val="200"/>
                </a:spcAft>
                <a:buFont typeface="Arial" pitchFamily="34" charset="0"/>
                <a:buChar char="•"/>
              </a:pPr>
              <a:r>
                <a:rPr lang="el-GR" sz="1000" dirty="0" smtClean="0">
                  <a:solidFill>
                    <a:schemeClr val="tx1"/>
                  </a:solidFill>
                </a:rPr>
                <a:t>Κόστος έργου</a:t>
              </a:r>
            </a:p>
          </p:txBody>
        </p:sp>
        <p:cxnSp>
          <p:nvCxnSpPr>
            <p:cNvPr id="78" name="Straight Arrow Connector 77"/>
            <p:cNvCxnSpPr>
              <a:stCxn id="60" idx="3"/>
              <a:endCxn id="75" idx="1"/>
            </p:cNvCxnSpPr>
            <p:nvPr/>
          </p:nvCxnSpPr>
          <p:spPr>
            <a:xfrm>
              <a:off x="6873240" y="2272929"/>
              <a:ext cx="365760" cy="0"/>
            </a:xfrm>
            <a:prstGeom prst="straightConnector1">
              <a:avLst/>
            </a:prstGeom>
            <a:ln w="25400">
              <a:solidFill>
                <a:srgbClr val="00467A"/>
              </a:solidFill>
              <a:tailEnd type="arrow"/>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525780" y="4734189"/>
              <a:ext cx="1828800" cy="609600"/>
            </a:xfrm>
            <a:prstGeom prst="roundRect">
              <a:avLst/>
            </a:prstGeom>
            <a:solidFill>
              <a:schemeClr val="bg1"/>
            </a:solidFill>
            <a:ln>
              <a:solidFill>
                <a:srgbClr val="0046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lang="el-GR" sz="1000" b="1" dirty="0" smtClean="0">
                  <a:solidFill>
                    <a:schemeClr val="tx1"/>
                  </a:solidFill>
                </a:rPr>
                <a:t>Πρόγραμμα υλοποίησης</a:t>
              </a:r>
            </a:p>
            <a:p>
              <a:pPr marL="60325" indent="-60325">
                <a:spcAft>
                  <a:spcPts val="200"/>
                </a:spcAft>
                <a:buFont typeface="Arial" pitchFamily="34" charset="0"/>
                <a:buChar char="•"/>
              </a:pPr>
              <a:r>
                <a:rPr lang="el-GR" sz="1000" dirty="0" smtClean="0">
                  <a:solidFill>
                    <a:schemeClr val="tx1"/>
                  </a:solidFill>
                </a:rPr>
                <a:t>Το τελικό πρόγραμμα εργασιών </a:t>
              </a:r>
            </a:p>
          </p:txBody>
        </p:sp>
        <p:cxnSp>
          <p:nvCxnSpPr>
            <p:cNvPr id="91" name="Straight Arrow Connector 90"/>
            <p:cNvCxnSpPr/>
            <p:nvPr/>
          </p:nvCxnSpPr>
          <p:spPr>
            <a:xfrm>
              <a:off x="8625840" y="2280549"/>
              <a:ext cx="518160" cy="0"/>
            </a:xfrm>
            <a:prstGeom prst="straightConnector1">
              <a:avLst/>
            </a:prstGeom>
            <a:ln w="63500">
              <a:solidFill>
                <a:srgbClr val="00467A"/>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0" y="5038989"/>
              <a:ext cx="518160" cy="0"/>
            </a:xfrm>
            <a:prstGeom prst="straightConnector1">
              <a:avLst/>
            </a:prstGeom>
            <a:ln w="63500">
              <a:solidFill>
                <a:srgbClr val="00467A"/>
              </a:solidFill>
              <a:tailEnd type="arrow"/>
            </a:ln>
          </p:spPr>
          <p:style>
            <a:lnRef idx="1">
              <a:schemeClr val="accent1"/>
            </a:lnRef>
            <a:fillRef idx="0">
              <a:schemeClr val="accent1"/>
            </a:fillRef>
            <a:effectRef idx="0">
              <a:schemeClr val="accent1"/>
            </a:effectRef>
            <a:fontRef idx="minor">
              <a:schemeClr val="tx1"/>
            </a:fontRef>
          </p:style>
        </p:cxnSp>
        <p:sp>
          <p:nvSpPr>
            <p:cNvPr id="96" name="Rounded Rectangle 95"/>
            <p:cNvSpPr/>
            <p:nvPr/>
          </p:nvSpPr>
          <p:spPr>
            <a:xfrm>
              <a:off x="2727960" y="4619889"/>
              <a:ext cx="3055620" cy="838200"/>
            </a:xfrm>
            <a:prstGeom prst="roundRect">
              <a:avLst/>
            </a:prstGeom>
            <a:solidFill>
              <a:schemeClr val="bg1"/>
            </a:solidFill>
            <a:ln>
              <a:solidFill>
                <a:srgbClr val="0046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lang="el-GR" sz="1000" b="1" dirty="0" smtClean="0">
                  <a:solidFill>
                    <a:schemeClr val="tx1"/>
                  </a:solidFill>
                </a:rPr>
                <a:t>Έλεγχος προόδου έργου</a:t>
              </a:r>
            </a:p>
            <a:p>
              <a:pPr marL="114300" indent="-114300">
                <a:buFont typeface="Arial" pitchFamily="34" charset="0"/>
                <a:buChar char="•"/>
              </a:pPr>
              <a:r>
                <a:rPr lang="el-GR" sz="1000" dirty="0" smtClean="0">
                  <a:solidFill>
                    <a:schemeClr val="tx1"/>
                  </a:solidFill>
                </a:rPr>
                <a:t>Σύγκριση πραγματικών και προϋπολογισμένων στοιχείων </a:t>
              </a:r>
            </a:p>
            <a:p>
              <a:pPr marL="114300" indent="-114300">
                <a:buFont typeface="Arial" pitchFamily="34" charset="0"/>
                <a:buChar char="•"/>
              </a:pPr>
              <a:r>
                <a:rPr lang="el-GR" sz="1000" dirty="0" smtClean="0">
                  <a:solidFill>
                    <a:schemeClr val="tx1"/>
                  </a:solidFill>
                </a:rPr>
                <a:t>Αναγνώριση αποκλίσεων </a:t>
              </a:r>
            </a:p>
            <a:p>
              <a:pPr marL="114300" indent="-114300">
                <a:buFont typeface="Arial" pitchFamily="34" charset="0"/>
                <a:buChar char="•"/>
              </a:pPr>
              <a:r>
                <a:rPr lang="el-GR" sz="1000" dirty="0" smtClean="0">
                  <a:solidFill>
                    <a:schemeClr val="tx1"/>
                  </a:solidFill>
                </a:rPr>
                <a:t>Λήψη αποφάσεων για διορθωτικές κινήσεις</a:t>
              </a:r>
            </a:p>
          </p:txBody>
        </p:sp>
        <p:cxnSp>
          <p:nvCxnSpPr>
            <p:cNvPr id="100" name="Straight Arrow Connector 99"/>
            <p:cNvCxnSpPr>
              <a:stCxn id="85" idx="3"/>
              <a:endCxn id="96" idx="1"/>
            </p:cNvCxnSpPr>
            <p:nvPr/>
          </p:nvCxnSpPr>
          <p:spPr>
            <a:xfrm>
              <a:off x="2354580" y="5038989"/>
              <a:ext cx="373380" cy="0"/>
            </a:xfrm>
            <a:prstGeom prst="straightConnector1">
              <a:avLst/>
            </a:prstGeom>
            <a:ln w="25400">
              <a:solidFill>
                <a:srgbClr val="00467A"/>
              </a:solidFill>
              <a:tailEnd type="arrow"/>
            </a:ln>
          </p:spPr>
          <p:style>
            <a:lnRef idx="1">
              <a:schemeClr val="accent1"/>
            </a:lnRef>
            <a:fillRef idx="0">
              <a:schemeClr val="accent1"/>
            </a:fillRef>
            <a:effectRef idx="0">
              <a:schemeClr val="accent1"/>
            </a:effectRef>
            <a:fontRef idx="minor">
              <a:schemeClr val="tx1"/>
            </a:fontRef>
          </p:style>
        </p:cxnSp>
        <p:sp>
          <p:nvSpPr>
            <p:cNvPr id="105" name="Rounded Rectangle 104"/>
            <p:cNvSpPr/>
            <p:nvPr/>
          </p:nvSpPr>
          <p:spPr>
            <a:xfrm>
              <a:off x="1592580" y="5762889"/>
              <a:ext cx="2567940" cy="502920"/>
            </a:xfrm>
            <a:prstGeom prst="roundRect">
              <a:avLst/>
            </a:prstGeom>
            <a:solidFill>
              <a:schemeClr val="bg1"/>
            </a:solidFill>
            <a:ln>
              <a:solidFill>
                <a:srgbClr val="0046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sz="1000" b="1" dirty="0" smtClean="0">
                  <a:solidFill>
                    <a:schemeClr val="tx1"/>
                  </a:solidFill>
                </a:rPr>
                <a:t>Παρακολούθηση υλοποίησης</a:t>
              </a:r>
            </a:p>
            <a:p>
              <a:pPr marL="60325" indent="-60325">
                <a:buFont typeface="Arial" pitchFamily="34" charset="0"/>
                <a:buChar char="•"/>
              </a:pPr>
              <a:r>
                <a:rPr lang="el-GR" sz="1000" dirty="0" smtClean="0">
                  <a:solidFill>
                    <a:schemeClr val="tx1"/>
                  </a:solidFill>
                </a:rPr>
                <a:t> Καταγραφή του πραγματικού χρόνου, κόστους και πόρων κάθε εργασίας</a:t>
              </a:r>
              <a:endParaRPr lang="el-GR" sz="1000" dirty="0">
                <a:solidFill>
                  <a:schemeClr val="tx1"/>
                </a:solidFill>
              </a:endParaRPr>
            </a:p>
          </p:txBody>
        </p:sp>
        <p:cxnSp>
          <p:nvCxnSpPr>
            <p:cNvPr id="118" name="Shape 117"/>
            <p:cNvCxnSpPr>
              <a:stCxn id="85" idx="2"/>
              <a:endCxn id="105" idx="1"/>
            </p:cNvCxnSpPr>
            <p:nvPr/>
          </p:nvCxnSpPr>
          <p:spPr>
            <a:xfrm rot="16200000" flipH="1">
              <a:off x="1181100" y="5602869"/>
              <a:ext cx="670560" cy="152400"/>
            </a:xfrm>
            <a:prstGeom prst="bentConnector2">
              <a:avLst/>
            </a:prstGeom>
            <a:ln w="25400">
              <a:solidFill>
                <a:srgbClr val="00467A"/>
              </a:solidFill>
              <a:tailEnd type="arrow"/>
            </a:ln>
          </p:spPr>
          <p:style>
            <a:lnRef idx="1">
              <a:schemeClr val="accent1"/>
            </a:lnRef>
            <a:fillRef idx="0">
              <a:schemeClr val="accent1"/>
            </a:fillRef>
            <a:effectRef idx="0">
              <a:schemeClr val="accent1"/>
            </a:effectRef>
            <a:fontRef idx="minor">
              <a:schemeClr val="tx1"/>
            </a:fontRef>
          </p:style>
        </p:cxnSp>
        <p:cxnSp>
          <p:nvCxnSpPr>
            <p:cNvPr id="120" name="Shape 119"/>
            <p:cNvCxnSpPr>
              <a:stCxn id="105" idx="3"/>
              <a:endCxn id="96" idx="2"/>
            </p:cNvCxnSpPr>
            <p:nvPr/>
          </p:nvCxnSpPr>
          <p:spPr>
            <a:xfrm flipV="1">
              <a:off x="4160520" y="5458089"/>
              <a:ext cx="95250" cy="556260"/>
            </a:xfrm>
            <a:prstGeom prst="bentConnector2">
              <a:avLst/>
            </a:prstGeom>
            <a:ln w="25400">
              <a:solidFill>
                <a:srgbClr val="00467A"/>
              </a:solidFill>
              <a:tailEnd type="arrow"/>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96" idx="0"/>
              <a:endCxn id="85" idx="0"/>
            </p:cNvCxnSpPr>
            <p:nvPr/>
          </p:nvCxnSpPr>
          <p:spPr>
            <a:xfrm rot="16200000" flipH="1" flipV="1">
              <a:off x="2790825" y="3269244"/>
              <a:ext cx="114300" cy="2815590"/>
            </a:xfrm>
            <a:prstGeom prst="bentConnector3">
              <a:avLst>
                <a:gd name="adj1" fmla="val -153333"/>
              </a:avLst>
            </a:prstGeom>
            <a:ln w="25400">
              <a:solidFill>
                <a:srgbClr val="00467A"/>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759176724"/>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32"/>
            <a:ext cx="9144000" cy="492443"/>
          </a:xfrm>
          <a:prstGeom prst="rect">
            <a:avLst/>
          </a:prstGeom>
          <a:noFill/>
        </p:spPr>
        <p:txBody>
          <a:bodyPr wrap="square" rtlCol="0">
            <a:spAutoFit/>
          </a:bodyPr>
          <a:lstStyle/>
          <a:p>
            <a:pPr algn="ctr"/>
            <a:r>
              <a:rPr lang="el-GR" sz="2600" b="1" dirty="0" smtClean="0">
                <a:solidFill>
                  <a:srgbClr val="00467A"/>
                </a:solidFill>
              </a:rPr>
              <a:t>Πρόβλημα</a:t>
            </a:r>
            <a:r>
              <a:rPr lang="en-US" sz="2600" b="1" dirty="0" smtClean="0">
                <a:solidFill>
                  <a:srgbClr val="00467A"/>
                </a:solidFill>
              </a:rPr>
              <a:t> </a:t>
            </a:r>
            <a:r>
              <a:rPr lang="el-GR" sz="2600" b="1" dirty="0" smtClean="0">
                <a:solidFill>
                  <a:srgbClr val="00467A"/>
                </a:solidFill>
              </a:rPr>
              <a:t>2</a:t>
            </a:r>
          </a:p>
        </p:txBody>
      </p:sp>
      <p:graphicFrame>
        <p:nvGraphicFramePr>
          <p:cNvPr id="6" name="Table 5"/>
          <p:cNvGraphicFramePr>
            <a:graphicFrameLocks noGrp="1"/>
          </p:cNvGraphicFramePr>
          <p:nvPr>
            <p:extLst>
              <p:ext uri="{D42A27DB-BD31-4B8C-83A1-F6EECF244321}">
                <p14:modId xmlns:p14="http://schemas.microsoft.com/office/powerpoint/2010/main" xmlns="" val="2179645815"/>
              </p:ext>
            </p:extLst>
          </p:nvPr>
        </p:nvGraphicFramePr>
        <p:xfrm>
          <a:off x="163287" y="664742"/>
          <a:ext cx="8806541" cy="2316480"/>
        </p:xfrm>
        <a:graphic>
          <a:graphicData uri="http://schemas.openxmlformats.org/drawingml/2006/table">
            <a:tbl>
              <a:tblPr firstRow="1" bandRow="1">
                <a:tableStyleId>{69CF1AB2-1976-4502-BF36-3FF5EA218861}</a:tableStyleId>
              </a:tblPr>
              <a:tblGrid>
                <a:gridCol w="592037"/>
                <a:gridCol w="1369084"/>
                <a:gridCol w="1369084"/>
                <a:gridCol w="1369084"/>
                <a:gridCol w="1369084"/>
                <a:gridCol w="1302789"/>
                <a:gridCol w="1435379"/>
              </a:tblGrid>
              <a:tr h="9354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Δρ.</a:t>
                      </a:r>
                      <a:endParaRPr lang="el-GR" sz="14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Αμέσως </a:t>
                      </a:r>
                      <a:r>
                        <a:rPr lang="el-GR" sz="1400" kern="1200" dirty="0" err="1" smtClean="0">
                          <a:solidFill>
                            <a:schemeClr val="dk1"/>
                          </a:solidFill>
                          <a:latin typeface="+mn-lt"/>
                          <a:ea typeface="+mn-ea"/>
                          <a:cs typeface="+mn-cs"/>
                        </a:rPr>
                        <a:t>προηγού-μενη</a:t>
                      </a:r>
                      <a:endParaRPr lang="el-GR" sz="14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Διάρκεια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(ημέρες)</a:t>
                      </a:r>
                      <a:endParaRPr lang="el-GR" sz="14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baseline="0" dirty="0" smtClean="0">
                          <a:solidFill>
                            <a:schemeClr val="dk1"/>
                          </a:solidFill>
                          <a:latin typeface="+mn-lt"/>
                          <a:ea typeface="+mn-ea"/>
                          <a:cs typeface="+mn-cs"/>
                        </a:rPr>
                        <a:t>Μέγεθος συνεργείου</a:t>
                      </a:r>
                      <a:endParaRPr lang="el-GR" sz="1400" kern="1200" dirty="0">
                        <a:solidFill>
                          <a:schemeClr val="dk1"/>
                        </a:solidFill>
                        <a:latin typeface="+mn-lt"/>
                        <a:ea typeface="+mn-ea"/>
                        <a:cs typeface="+mn-cs"/>
                      </a:endParaRPr>
                    </a:p>
                  </a:txBody>
                  <a:tcPr anchor="ctr" anchorCtr="1"/>
                </a:tc>
                <a:tc>
                  <a:txBody>
                    <a:bodyPr/>
                    <a:lstStyle/>
                    <a:p>
                      <a:pPr algn="ctr">
                        <a:spcBef>
                          <a:spcPts val="0"/>
                        </a:spcBef>
                        <a:spcAft>
                          <a:spcPts val="0"/>
                        </a:spcAft>
                      </a:pPr>
                      <a:r>
                        <a:rPr lang="el-GR" sz="1400" b="1" kern="1200" dirty="0" smtClean="0">
                          <a:solidFill>
                            <a:schemeClr val="dk1"/>
                          </a:solidFill>
                          <a:effectLst/>
                          <a:latin typeface="+mn-lt"/>
                          <a:ea typeface="+mn-ea"/>
                          <a:cs typeface="+mn-cs"/>
                        </a:rPr>
                        <a:t>Άμεσο κόστος</a:t>
                      </a:r>
                    </a:p>
                    <a:p>
                      <a:pPr algn="ctr">
                        <a:spcBef>
                          <a:spcPts val="0"/>
                        </a:spcBef>
                        <a:spcAft>
                          <a:spcPts val="0"/>
                        </a:spcAft>
                      </a:pPr>
                      <a:r>
                        <a:rPr lang="el-GR" sz="1400" b="1" kern="1200" dirty="0" smtClean="0">
                          <a:solidFill>
                            <a:schemeClr val="dk1"/>
                          </a:solidFill>
                          <a:effectLst/>
                          <a:latin typeface="+mn-lt"/>
                          <a:ea typeface="+mn-ea"/>
                          <a:cs typeface="+mn-cs"/>
                        </a:rPr>
                        <a:t>(κανονική</a:t>
                      </a:r>
                    </a:p>
                    <a:p>
                      <a:pPr algn="ctr">
                        <a:spcBef>
                          <a:spcPts val="0"/>
                        </a:spcBef>
                        <a:spcAft>
                          <a:spcPts val="0"/>
                        </a:spcAft>
                      </a:pPr>
                      <a:r>
                        <a:rPr lang="el-GR" sz="1400" b="1" kern="1200" dirty="0" smtClean="0">
                          <a:solidFill>
                            <a:schemeClr val="dk1"/>
                          </a:solidFill>
                          <a:effectLst/>
                          <a:latin typeface="+mn-lt"/>
                          <a:ea typeface="+mn-ea"/>
                          <a:cs typeface="+mn-cs"/>
                        </a:rPr>
                        <a:t> διάρκεια)</a:t>
                      </a:r>
                      <a:endParaRPr lang="el-GR" sz="1400" kern="1200" dirty="0">
                        <a:solidFill>
                          <a:schemeClr val="dk1"/>
                        </a:solidFill>
                        <a:latin typeface="+mn-lt"/>
                        <a:ea typeface="+mn-ea"/>
                        <a:cs typeface="+mn-cs"/>
                      </a:endParaRPr>
                    </a:p>
                  </a:txBody>
                  <a:tcPr anchor="ctr" anchorCtr="1"/>
                </a:tc>
                <a:tc>
                  <a:txBody>
                    <a:bodyPr/>
                    <a:lstStyle/>
                    <a:p>
                      <a:pPr algn="ctr">
                        <a:spcBef>
                          <a:spcPts val="0"/>
                        </a:spcBef>
                        <a:spcAft>
                          <a:spcPts val="0"/>
                        </a:spcAft>
                      </a:pPr>
                      <a:r>
                        <a:rPr lang="el-GR" sz="1400" dirty="0">
                          <a:effectLst/>
                          <a:latin typeface="+mn-lt"/>
                          <a:ea typeface="Times New Roman" panose="02020603050405020304" pitchFamily="18" charset="0"/>
                        </a:rPr>
                        <a:t>Ελάχιστη</a:t>
                      </a:r>
                    </a:p>
                    <a:p>
                      <a:pPr algn="ctr">
                        <a:spcBef>
                          <a:spcPts val="0"/>
                        </a:spcBef>
                        <a:spcAft>
                          <a:spcPts val="0"/>
                        </a:spcAft>
                      </a:pPr>
                      <a:r>
                        <a:rPr lang="el-GR" sz="1400" dirty="0">
                          <a:effectLst/>
                          <a:latin typeface="+mn-lt"/>
                          <a:ea typeface="Times New Roman" panose="02020603050405020304" pitchFamily="18" charset="0"/>
                        </a:rPr>
                        <a:t> διάρκεια</a:t>
                      </a:r>
                    </a:p>
                    <a:p>
                      <a:pPr algn="ctr">
                        <a:spcBef>
                          <a:spcPts val="0"/>
                        </a:spcBef>
                        <a:spcAft>
                          <a:spcPts val="0"/>
                        </a:spcAft>
                      </a:pPr>
                      <a:r>
                        <a:rPr lang="el-GR" sz="1400" dirty="0">
                          <a:effectLst/>
                          <a:latin typeface="+mn-lt"/>
                          <a:ea typeface="Times New Roman" panose="02020603050405020304" pitchFamily="18" charset="0"/>
                        </a:rPr>
                        <a:t>(ημέρες)</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Πρόσθετο κόστος</a:t>
                      </a:r>
                    </a:p>
                    <a:p>
                      <a:pPr algn="ctr">
                        <a:spcBef>
                          <a:spcPts val="0"/>
                        </a:spcBef>
                        <a:spcAft>
                          <a:spcPts val="0"/>
                        </a:spcAft>
                      </a:pPr>
                      <a:r>
                        <a:rPr lang="el-GR" sz="1400" dirty="0">
                          <a:effectLst/>
                          <a:latin typeface="+mn-lt"/>
                          <a:ea typeface="Times New Roman" panose="02020603050405020304" pitchFamily="18" charset="0"/>
                        </a:rPr>
                        <a:t>ανά ημέρα συντόμευσης</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Α</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n-US" sz="1400" b="0" kern="1200" dirty="0">
                          <a:solidFill>
                            <a:schemeClr val="tx1"/>
                          </a:solidFill>
                          <a:latin typeface="+mn-lt"/>
                          <a:ea typeface="+mn-ea"/>
                          <a:cs typeface="+mn-cs"/>
                        </a:rPr>
                        <a:t>-</a:t>
                      </a:r>
                      <a:endParaRPr lang="el-GR" sz="1400" b="0" kern="1200" dirty="0">
                        <a:solidFill>
                          <a:schemeClr val="tx1"/>
                        </a:solidFill>
                        <a:latin typeface="+mn-lt"/>
                        <a:ea typeface="+mn-ea"/>
                        <a:cs typeface="+mn-cs"/>
                      </a:endParaRP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300</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150</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Β</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A</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6</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720</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4</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100</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Γ</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A</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7</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700</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200</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Δ</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Β</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1</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4</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400</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1</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Ε</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Β</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300</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150</a:t>
                      </a:r>
                    </a:p>
                  </a:txBody>
                  <a:tcPr marL="44450" marR="44450" marT="0" marB="0" anchor="ctr"/>
                </a:tc>
              </a:tr>
            </a:tbl>
          </a:graphicData>
        </a:graphic>
      </p:graphicFrame>
      <p:sp>
        <p:nvSpPr>
          <p:cNvPr id="2" name="Rectangle 1"/>
          <p:cNvSpPr/>
          <p:nvPr/>
        </p:nvSpPr>
        <p:spPr>
          <a:xfrm>
            <a:off x="0" y="3211288"/>
            <a:ext cx="9144000" cy="3145028"/>
          </a:xfrm>
          <a:prstGeom prst="rect">
            <a:avLst/>
          </a:prstGeom>
        </p:spPr>
        <p:txBody>
          <a:bodyPr wrap="square">
            <a:spAutoFit/>
          </a:bodyPr>
          <a:lstStyle/>
          <a:p>
            <a:pPr marL="403225" indent="-403225" algn="just">
              <a:lnSpc>
                <a:spcPct val="110000"/>
              </a:lnSpc>
              <a:spcAft>
                <a:spcPts val="600"/>
              </a:spcAft>
            </a:pPr>
            <a:r>
              <a:rPr lang="el-GR" sz="1400" dirty="0">
                <a:latin typeface="+mn-lt"/>
                <a:ea typeface="Times New Roman" panose="02020603050405020304" pitchFamily="18" charset="0"/>
              </a:rPr>
              <a:t>(</a:t>
            </a:r>
            <a:r>
              <a:rPr lang="el-GR" sz="1400" dirty="0" smtClean="0">
                <a:latin typeface="+mn-lt"/>
                <a:ea typeface="Times New Roman" panose="02020603050405020304" pitchFamily="18" charset="0"/>
              </a:rPr>
              <a:t>α)	</a:t>
            </a:r>
            <a:r>
              <a:rPr lang="el-GR" sz="1400" dirty="0" smtClean="0">
                <a:latin typeface="+mn-lt"/>
              </a:rPr>
              <a:t>Εξομαλύνετε </a:t>
            </a:r>
            <a:r>
              <a:rPr lang="el-GR" sz="1400" dirty="0">
                <a:latin typeface="+mn-lt"/>
              </a:rPr>
              <a:t>το διάγραμμα κατανομής προσωπικού κατά το δυνατόν χωρίς να αυξηθεί η διάρκεια του έργου.</a:t>
            </a:r>
          </a:p>
          <a:p>
            <a:pPr marL="403225" indent="-403225" algn="just">
              <a:lnSpc>
                <a:spcPct val="110000"/>
              </a:lnSpc>
              <a:spcAft>
                <a:spcPts val="600"/>
              </a:spcAft>
            </a:pPr>
            <a:r>
              <a:rPr lang="el-GR" sz="1400" dirty="0">
                <a:latin typeface="+mn-lt"/>
              </a:rPr>
              <a:t>(</a:t>
            </a:r>
            <a:r>
              <a:rPr lang="el-GR" sz="1400" dirty="0" smtClean="0">
                <a:latin typeface="+mn-lt"/>
              </a:rPr>
              <a:t>β)	Υποθέστε </a:t>
            </a:r>
            <a:r>
              <a:rPr lang="el-GR" sz="1400" dirty="0">
                <a:latin typeface="+mn-lt"/>
              </a:rPr>
              <a:t>ότι διατίθενται </a:t>
            </a:r>
            <a:r>
              <a:rPr lang="el-GR" sz="1400" b="1" dirty="0">
                <a:latin typeface="+mn-lt"/>
              </a:rPr>
              <a:t>συνολικά για το έργο 5 εργάτες ανά ημέρα</a:t>
            </a:r>
            <a:r>
              <a:rPr lang="el-GR" sz="1400" dirty="0">
                <a:latin typeface="+mn-lt"/>
              </a:rPr>
              <a:t> και οι εργάτες μπορούν να εκτελέσουν οποιαδήποτε εργασία. </a:t>
            </a:r>
          </a:p>
          <a:p>
            <a:pPr marL="631825" indent="-228600" algn="just">
              <a:lnSpc>
                <a:spcPct val="110000"/>
              </a:lnSpc>
              <a:spcAft>
                <a:spcPts val="600"/>
              </a:spcAft>
            </a:pPr>
            <a:r>
              <a:rPr lang="el-GR" sz="1400" dirty="0">
                <a:latin typeface="+mn-lt"/>
              </a:rPr>
              <a:t>(β1) Αν οι εργασίες του έργου δεν μπορούν να εκτελεστούν τμηματικά ούτε μπορούν να εκτελεστούν με λιγότερους ή περισσότερους εργάτες από αυτούς που δίνει ο </a:t>
            </a:r>
            <a:r>
              <a:rPr lang="el-GR" sz="1400" dirty="0" smtClean="0">
                <a:latin typeface="+mn-lt"/>
              </a:rPr>
              <a:t>πίνακας, </a:t>
            </a:r>
            <a:r>
              <a:rPr lang="el-GR" sz="1400" dirty="0">
                <a:latin typeface="+mn-lt"/>
              </a:rPr>
              <a:t>αναπρογραμματίσετε το έργο ώστε αυτό να υλοποιηθεί με την ελάχιστη δυνατή διάρκεια.</a:t>
            </a:r>
          </a:p>
          <a:p>
            <a:pPr marL="631825" indent="-228600" algn="just">
              <a:lnSpc>
                <a:spcPct val="110000"/>
              </a:lnSpc>
              <a:spcAft>
                <a:spcPts val="600"/>
              </a:spcAft>
            </a:pPr>
            <a:r>
              <a:rPr lang="el-GR" sz="1400" dirty="0">
                <a:latin typeface="+mn-lt"/>
              </a:rPr>
              <a:t>(β2) Αν οι εργασίες του έργου δεν μπορούν να εκτελεστούν τμηματικά, αλλά μπορούν να εκτελεστούν με μικρότερο/μεγαλύτερο αριθμό εργατών με την προϋπόθεση να αυξηθεί/μειωθεί ανάλογα η διάρκεια των  (ώστε ο συνολικός αριθμός </a:t>
            </a:r>
            <a:r>
              <a:rPr lang="el-GR" sz="1400" dirty="0" err="1">
                <a:latin typeface="+mn-lt"/>
              </a:rPr>
              <a:t>εργατο</a:t>
            </a:r>
            <a:r>
              <a:rPr lang="el-GR" sz="1400" dirty="0">
                <a:latin typeface="+mn-lt"/>
              </a:rPr>
              <a:t>-ημερών να παραμείνει σταθερός για κάθε εργασία), αναπρογραμματίσετε το έργο ώστε αυτό να υλοποιηθεί με την ελάχιστη δυνατή διάρκεια</a:t>
            </a:r>
            <a:r>
              <a:rPr lang="el-GR" sz="1400" dirty="0" smtClean="0">
                <a:latin typeface="+mn-lt"/>
              </a:rPr>
              <a:t>.</a:t>
            </a:r>
            <a:endParaRPr lang="el-GR" sz="1400" dirty="0">
              <a:latin typeface="+mn-lt"/>
            </a:endParaRPr>
          </a:p>
        </p:txBody>
      </p:sp>
    </p:spTree>
    <p:extLst>
      <p:ext uri="{BB962C8B-B14F-4D97-AF65-F5344CB8AC3E}">
        <p14:creationId xmlns:p14="http://schemas.microsoft.com/office/powerpoint/2010/main" xmlns="" val="201071030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14401"/>
            <a:ext cx="9144000" cy="4154984"/>
          </a:xfrm>
          <a:prstGeom prst="rect">
            <a:avLst/>
          </a:prstGeom>
          <a:noFill/>
        </p:spPr>
        <p:txBody>
          <a:bodyPr wrap="square" rtlCol="0">
            <a:spAutoFit/>
          </a:bodyPr>
          <a:lstStyle/>
          <a:p>
            <a:pPr marL="804863" indent="-457200">
              <a:lnSpc>
                <a:spcPct val="130000"/>
              </a:lnSpc>
              <a:spcAft>
                <a:spcPts val="600"/>
              </a:spcAft>
              <a:buClr>
                <a:srgbClr val="00467A"/>
              </a:buClr>
              <a:buFont typeface="Wingdings" pitchFamily="2" charset="2"/>
              <a:buChar char="v"/>
            </a:pPr>
            <a:r>
              <a:rPr lang="el-GR" sz="2000" b="1" dirty="0" smtClean="0">
                <a:solidFill>
                  <a:srgbClr val="00467A"/>
                </a:solidFill>
              </a:rPr>
              <a:t>Η σημασία του οικονομικού προγραμματισμού</a:t>
            </a:r>
          </a:p>
          <a:p>
            <a:pPr marL="804863" indent="-457200">
              <a:lnSpc>
                <a:spcPct val="130000"/>
              </a:lnSpc>
              <a:spcAft>
                <a:spcPts val="600"/>
              </a:spcAft>
              <a:buClr>
                <a:srgbClr val="00467A"/>
              </a:buClr>
              <a:buFont typeface="Wingdings" pitchFamily="2" charset="2"/>
              <a:buChar char="v"/>
            </a:pPr>
            <a:r>
              <a:rPr lang="el-GR" sz="2000" b="1" dirty="0" smtClean="0">
                <a:solidFill>
                  <a:srgbClr val="00467A"/>
                </a:solidFill>
              </a:rPr>
              <a:t>Κόστος έργου</a:t>
            </a:r>
          </a:p>
          <a:p>
            <a:pPr marL="804863" indent="-457200">
              <a:lnSpc>
                <a:spcPct val="130000"/>
              </a:lnSpc>
              <a:spcAft>
                <a:spcPts val="600"/>
              </a:spcAft>
              <a:buClr>
                <a:srgbClr val="00467A"/>
              </a:buClr>
              <a:buFont typeface="Wingdings" pitchFamily="2" charset="2"/>
              <a:buChar char="v"/>
            </a:pPr>
            <a:r>
              <a:rPr lang="el-GR" sz="2000" b="1" dirty="0" smtClean="0">
                <a:solidFill>
                  <a:srgbClr val="00467A"/>
                </a:solidFill>
              </a:rPr>
              <a:t>Προϋπολογισμός</a:t>
            </a:r>
            <a:endParaRPr lang="el-GR" sz="2000" b="1" dirty="0">
              <a:solidFill>
                <a:srgbClr val="00467A"/>
              </a:solidFill>
            </a:endParaRPr>
          </a:p>
          <a:p>
            <a:pPr marL="804863" indent="-457200">
              <a:lnSpc>
                <a:spcPct val="130000"/>
              </a:lnSpc>
              <a:spcAft>
                <a:spcPts val="600"/>
              </a:spcAft>
              <a:buClr>
                <a:srgbClr val="00467A"/>
              </a:buClr>
              <a:buFont typeface="Wingdings" pitchFamily="2" charset="2"/>
              <a:buChar char="v"/>
            </a:pPr>
            <a:r>
              <a:rPr lang="el-GR" sz="2000" b="1" dirty="0" smtClean="0">
                <a:solidFill>
                  <a:srgbClr val="00467A"/>
                </a:solidFill>
              </a:rPr>
              <a:t>Κατανομή </a:t>
            </a:r>
            <a:r>
              <a:rPr lang="el-GR" sz="2000" b="1" dirty="0">
                <a:solidFill>
                  <a:srgbClr val="00467A"/>
                </a:solidFill>
              </a:rPr>
              <a:t>δαπανών στο χρόνο </a:t>
            </a:r>
            <a:r>
              <a:rPr lang="el-GR" sz="2000" b="1" dirty="0" smtClean="0">
                <a:solidFill>
                  <a:srgbClr val="00467A"/>
                </a:solidFill>
              </a:rPr>
              <a:t>και καμπύλη αθροιστικού κόστους</a:t>
            </a:r>
          </a:p>
          <a:p>
            <a:pPr marL="804863" indent="-457200">
              <a:lnSpc>
                <a:spcPct val="130000"/>
              </a:lnSpc>
              <a:spcAft>
                <a:spcPts val="600"/>
              </a:spcAft>
              <a:buClr>
                <a:srgbClr val="00467A"/>
              </a:buClr>
              <a:buFont typeface="Wingdings" pitchFamily="2" charset="2"/>
              <a:buChar char="v"/>
            </a:pPr>
            <a:r>
              <a:rPr lang="el-GR" sz="2000" b="1" dirty="0" smtClean="0">
                <a:solidFill>
                  <a:srgbClr val="00467A"/>
                </a:solidFill>
              </a:rPr>
              <a:t>Κατάσταση δαπανών - εσόδων</a:t>
            </a:r>
          </a:p>
          <a:p>
            <a:pPr marL="804863" indent="-457200">
              <a:lnSpc>
                <a:spcPct val="130000"/>
              </a:lnSpc>
              <a:spcAft>
                <a:spcPts val="600"/>
              </a:spcAft>
              <a:buClr>
                <a:srgbClr val="00467A"/>
              </a:buClr>
              <a:buFont typeface="Wingdings" pitchFamily="2" charset="2"/>
              <a:buChar char="v"/>
            </a:pPr>
            <a:r>
              <a:rPr lang="el-GR" sz="2000" b="1" dirty="0" smtClean="0">
                <a:solidFill>
                  <a:srgbClr val="00467A"/>
                </a:solidFill>
              </a:rPr>
              <a:t>Χρονική επιτάχυνση και βελτιστοποίηση της διάρκειας του έργου</a:t>
            </a:r>
            <a:endParaRPr lang="el-GR" sz="2000" b="1" dirty="0" smtClean="0"/>
          </a:p>
          <a:p>
            <a:pPr marL="804863" indent="-457200">
              <a:lnSpc>
                <a:spcPct val="130000"/>
              </a:lnSpc>
              <a:spcAft>
                <a:spcPts val="600"/>
              </a:spcAft>
              <a:buClr>
                <a:srgbClr val="00467A"/>
              </a:buClr>
              <a:buFont typeface="Wingdings" pitchFamily="2" charset="2"/>
              <a:buChar char="v"/>
            </a:pPr>
            <a:r>
              <a:rPr lang="el-GR" sz="2000" b="1" dirty="0" smtClean="0">
                <a:solidFill>
                  <a:srgbClr val="00467A"/>
                </a:solidFill>
              </a:rPr>
              <a:t>Προβλήματα 3 και 4</a:t>
            </a:r>
            <a:endParaRPr lang="el-GR" sz="2000" b="1" dirty="0" smtClean="0"/>
          </a:p>
        </p:txBody>
      </p:sp>
      <p:sp>
        <p:nvSpPr>
          <p:cNvPr id="7" name="Rectangle 6"/>
          <p:cNvSpPr/>
          <p:nvPr/>
        </p:nvSpPr>
        <p:spPr>
          <a:xfrm>
            <a:off x="0" y="-13477"/>
            <a:ext cx="9144000" cy="492443"/>
          </a:xfrm>
          <a:prstGeom prst="rect">
            <a:avLst/>
          </a:prstGeom>
        </p:spPr>
        <p:txBody>
          <a:bodyPr wrap="square">
            <a:spAutoFit/>
          </a:bodyPr>
          <a:lstStyle/>
          <a:p>
            <a:pPr algn="ctr"/>
            <a:r>
              <a:rPr lang="el-GR" sz="2600" b="1" dirty="0" smtClean="0">
                <a:solidFill>
                  <a:srgbClr val="00467A"/>
                </a:solidFill>
              </a:rPr>
              <a:t>Μέρος 2</a:t>
            </a:r>
            <a:r>
              <a:rPr lang="el-GR" sz="2600" b="1" baseline="30000" dirty="0" smtClean="0">
                <a:solidFill>
                  <a:srgbClr val="00467A"/>
                </a:solidFill>
              </a:rPr>
              <a:t>ο</a:t>
            </a:r>
            <a:r>
              <a:rPr lang="el-GR" sz="2600" b="1" dirty="0" smtClean="0">
                <a:solidFill>
                  <a:srgbClr val="00467A"/>
                </a:solidFill>
              </a:rPr>
              <a:t>: Οικονομικός προγραμματισμός έργου</a:t>
            </a:r>
            <a:endParaRPr lang="el-GR" sz="2600"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a:solidFill>
                  <a:srgbClr val="00467A"/>
                </a:solidFill>
              </a:rPr>
              <a:t>Η σημασία του οικονομικού προγραμματισμού</a:t>
            </a:r>
          </a:p>
        </p:txBody>
      </p:sp>
      <p:sp>
        <p:nvSpPr>
          <p:cNvPr id="2" name="Rectangle 1"/>
          <p:cNvSpPr/>
          <p:nvPr/>
        </p:nvSpPr>
        <p:spPr>
          <a:xfrm>
            <a:off x="0" y="609600"/>
            <a:ext cx="9144000" cy="5557932"/>
          </a:xfrm>
          <a:prstGeom prst="rect">
            <a:avLst/>
          </a:prstGeom>
        </p:spPr>
        <p:txBody>
          <a:bodyPr wrap="square">
            <a:spAutoFit/>
          </a:bodyPr>
          <a:lstStyle/>
          <a:p>
            <a:pPr algn="just">
              <a:lnSpc>
                <a:spcPct val="110000"/>
              </a:lnSpc>
              <a:spcAft>
                <a:spcPts val="600"/>
              </a:spcAft>
            </a:pPr>
            <a:r>
              <a:rPr lang="el-GR" sz="1600" dirty="0" smtClean="0"/>
              <a:t>Κατά την κατασκευή </a:t>
            </a:r>
            <a:r>
              <a:rPr lang="el-GR" sz="1600" dirty="0"/>
              <a:t>τεχνικών </a:t>
            </a:r>
            <a:r>
              <a:rPr lang="el-GR" sz="1600" dirty="0" smtClean="0"/>
              <a:t>έργων, πολλά </a:t>
            </a:r>
            <a:r>
              <a:rPr lang="el-GR" sz="1600" dirty="0"/>
              <a:t>από τα </a:t>
            </a:r>
            <a:r>
              <a:rPr lang="el-GR" sz="1600" dirty="0" smtClean="0"/>
              <a:t>προβλήματα </a:t>
            </a:r>
            <a:r>
              <a:rPr lang="el-GR" sz="1600" dirty="0"/>
              <a:t>που </a:t>
            </a:r>
            <a:r>
              <a:rPr lang="el-GR" sz="1600" dirty="0" smtClean="0"/>
              <a:t>εμφανίζονται, οφείλονται </a:t>
            </a:r>
            <a:r>
              <a:rPr lang="el-GR" sz="1600" dirty="0"/>
              <a:t>στην κακή </a:t>
            </a:r>
            <a:r>
              <a:rPr lang="el-GR" sz="1600" dirty="0" smtClean="0"/>
              <a:t>οικονομική </a:t>
            </a:r>
            <a:r>
              <a:rPr lang="el-GR" sz="1600" dirty="0"/>
              <a:t>διαχείριση και στην ανεπαρκή διάθεση </a:t>
            </a:r>
            <a:r>
              <a:rPr lang="el-GR" sz="1600" dirty="0" smtClean="0"/>
              <a:t>χρηματικών </a:t>
            </a:r>
            <a:r>
              <a:rPr lang="el-GR" sz="1600" dirty="0"/>
              <a:t>πόρων για τις ανάγκες του έργου στον </a:t>
            </a:r>
            <a:r>
              <a:rPr lang="el-GR" sz="1600" dirty="0" smtClean="0"/>
              <a:t>απαιτούμενο </a:t>
            </a:r>
            <a:r>
              <a:rPr lang="el-GR" sz="1600" dirty="0"/>
              <a:t>χρόνο. </a:t>
            </a:r>
            <a:endParaRPr lang="el-GR" sz="1600" dirty="0" smtClean="0"/>
          </a:p>
          <a:p>
            <a:pPr algn="just">
              <a:lnSpc>
                <a:spcPct val="110000"/>
              </a:lnSpc>
              <a:spcAft>
                <a:spcPts val="600"/>
              </a:spcAft>
            </a:pPr>
            <a:r>
              <a:rPr lang="el-GR" sz="1600" dirty="0" smtClean="0"/>
              <a:t>Η αδυναμία έγκαιρης διάθεσης </a:t>
            </a:r>
            <a:r>
              <a:rPr lang="el-GR" sz="1600" dirty="0"/>
              <a:t>του </a:t>
            </a:r>
            <a:r>
              <a:rPr lang="el-GR" sz="1600" dirty="0" smtClean="0"/>
              <a:t>απαιτούμενου </a:t>
            </a:r>
            <a:r>
              <a:rPr lang="el-GR" sz="1600" dirty="0"/>
              <a:t>κεφαλαίου σε </a:t>
            </a:r>
            <a:r>
              <a:rPr lang="el-GR" sz="1600" dirty="0" smtClean="0"/>
              <a:t>δεδομένη στιγμή, πχ για </a:t>
            </a:r>
            <a:r>
              <a:rPr lang="el-GR" sz="1600" dirty="0"/>
              <a:t>την αγορά υλικών ή την ανάθεση </a:t>
            </a:r>
            <a:r>
              <a:rPr lang="el-GR" sz="1600" dirty="0" smtClean="0"/>
              <a:t>μιας υπεργολαβίας </a:t>
            </a:r>
            <a:r>
              <a:rPr lang="el-GR" sz="1600" dirty="0"/>
              <a:t>έχει ως </a:t>
            </a:r>
            <a:r>
              <a:rPr lang="el-GR" sz="1600" dirty="0" smtClean="0"/>
              <a:t>αποτέλεσμα την </a:t>
            </a:r>
            <a:r>
              <a:rPr lang="el-GR" sz="1600" dirty="0"/>
              <a:t>καθυστέρηση των εργασιών και του έργου και κατ’ επέκταση αρνητικές </a:t>
            </a:r>
            <a:r>
              <a:rPr lang="el-GR" sz="1600" dirty="0" smtClean="0"/>
              <a:t>συνέπειες </a:t>
            </a:r>
            <a:r>
              <a:rPr lang="el-GR" sz="1600" dirty="0"/>
              <a:t>για το έργο. </a:t>
            </a:r>
            <a:endParaRPr lang="el-GR" sz="1600" dirty="0" smtClean="0"/>
          </a:p>
          <a:p>
            <a:pPr algn="just">
              <a:lnSpc>
                <a:spcPct val="110000"/>
              </a:lnSpc>
              <a:spcAft>
                <a:spcPts val="600"/>
              </a:spcAft>
            </a:pPr>
            <a:r>
              <a:rPr lang="el-GR" sz="1600" dirty="0" smtClean="0"/>
              <a:t>Συχνά η αδυναμία έγκαιρης διάθεσης </a:t>
            </a:r>
            <a:r>
              <a:rPr lang="el-GR" sz="1600" dirty="0"/>
              <a:t>του </a:t>
            </a:r>
            <a:r>
              <a:rPr lang="el-GR" sz="1600" dirty="0" smtClean="0"/>
              <a:t>απαιτούμενου κεφαλαίου </a:t>
            </a:r>
            <a:r>
              <a:rPr lang="el-GR" sz="1600" dirty="0"/>
              <a:t>οφείλεται </a:t>
            </a:r>
            <a:r>
              <a:rPr lang="el-GR" sz="1600" dirty="0" smtClean="0"/>
              <a:t>σε </a:t>
            </a:r>
            <a:r>
              <a:rPr lang="el-GR" sz="1600" dirty="0"/>
              <a:t>κακό </a:t>
            </a:r>
            <a:r>
              <a:rPr lang="el-GR" sz="1600" dirty="0" smtClean="0"/>
              <a:t>προγραμματισμό διαχείρισης </a:t>
            </a:r>
            <a:r>
              <a:rPr lang="el-GR" sz="1600" dirty="0"/>
              <a:t>του υπάρχοντος </a:t>
            </a:r>
            <a:r>
              <a:rPr lang="el-GR" sz="1600" dirty="0" smtClean="0"/>
              <a:t>κεφαλαίου. </a:t>
            </a:r>
          </a:p>
          <a:p>
            <a:pPr algn="just">
              <a:lnSpc>
                <a:spcPct val="110000"/>
              </a:lnSpc>
              <a:spcAft>
                <a:spcPts val="600"/>
              </a:spcAft>
            </a:pPr>
            <a:r>
              <a:rPr lang="el-GR" sz="1600" dirty="0" smtClean="0"/>
              <a:t>Ο οικονομικός προγραμματισμός </a:t>
            </a:r>
            <a:r>
              <a:rPr lang="el-GR" sz="1600" dirty="0"/>
              <a:t>έχει ως </a:t>
            </a:r>
            <a:r>
              <a:rPr lang="el-GR" sz="1600" dirty="0" smtClean="0"/>
              <a:t>στόχο να </a:t>
            </a:r>
            <a:r>
              <a:rPr lang="el-GR" sz="1600" dirty="0"/>
              <a:t>αποτρέψει </a:t>
            </a:r>
            <a:r>
              <a:rPr lang="el-GR" sz="1600" dirty="0" smtClean="0"/>
              <a:t>τέτοιες καταστάσεις καταγράφοντας </a:t>
            </a:r>
            <a:r>
              <a:rPr lang="el-GR" sz="1600" dirty="0"/>
              <a:t>τα </a:t>
            </a:r>
            <a:r>
              <a:rPr lang="el-GR" sz="1600" dirty="0" smtClean="0"/>
              <a:t>οικονομικά </a:t>
            </a:r>
            <a:r>
              <a:rPr lang="el-GR" sz="1600" dirty="0"/>
              <a:t>χαρακτηριστικά του έργου </a:t>
            </a:r>
            <a:r>
              <a:rPr lang="el-GR" sz="1600" dirty="0" smtClean="0"/>
              <a:t>και παρουσιάζοντας αυτά μέσω εποπτικών πινάκων και διαγραμμάτων, όπως:</a:t>
            </a:r>
            <a:endParaRPr lang="el-GR" sz="1600" dirty="0"/>
          </a:p>
          <a:p>
            <a:pPr marL="285750" indent="-285750" algn="just">
              <a:lnSpc>
                <a:spcPct val="110000"/>
              </a:lnSpc>
              <a:spcAft>
                <a:spcPts val="600"/>
              </a:spcAft>
              <a:buClr>
                <a:srgbClr val="00467A"/>
              </a:buClr>
              <a:buFont typeface="Wingdings" panose="05000000000000000000" pitchFamily="2" charset="2"/>
              <a:buChar char="Ø"/>
            </a:pPr>
            <a:r>
              <a:rPr lang="el-GR" sz="1600" dirty="0" smtClean="0"/>
              <a:t>Ο προϋπολογισμός,</a:t>
            </a:r>
          </a:p>
          <a:p>
            <a:pPr marL="285750" indent="-285750" algn="just">
              <a:lnSpc>
                <a:spcPct val="110000"/>
              </a:lnSpc>
              <a:spcAft>
                <a:spcPts val="600"/>
              </a:spcAft>
              <a:buClr>
                <a:srgbClr val="00467A"/>
              </a:buClr>
              <a:buFont typeface="Wingdings" panose="05000000000000000000" pitchFamily="2" charset="2"/>
              <a:buChar char="Ø"/>
            </a:pPr>
            <a:r>
              <a:rPr lang="el-GR" sz="1600" dirty="0" smtClean="0"/>
              <a:t>Η χρονική κατανομή </a:t>
            </a:r>
            <a:r>
              <a:rPr lang="el-GR" sz="1600" dirty="0"/>
              <a:t>των </a:t>
            </a:r>
            <a:r>
              <a:rPr lang="el-GR" sz="1600" dirty="0" smtClean="0"/>
              <a:t>δαπανών στις </a:t>
            </a:r>
            <a:r>
              <a:rPr lang="el-GR" sz="1600" dirty="0"/>
              <a:t>διάφορες περιόδους του </a:t>
            </a:r>
            <a:r>
              <a:rPr lang="el-GR" sz="1600" dirty="0" smtClean="0"/>
              <a:t>έργου,</a:t>
            </a:r>
          </a:p>
          <a:p>
            <a:pPr marL="285750" indent="-285750" algn="just">
              <a:lnSpc>
                <a:spcPct val="110000"/>
              </a:lnSpc>
              <a:spcAft>
                <a:spcPts val="600"/>
              </a:spcAft>
              <a:buClr>
                <a:srgbClr val="00467A"/>
              </a:buClr>
              <a:buFont typeface="Wingdings" panose="05000000000000000000" pitchFamily="2" charset="2"/>
              <a:buChar char="Ø"/>
            </a:pPr>
            <a:r>
              <a:rPr lang="el-GR" sz="1600" dirty="0" smtClean="0"/>
              <a:t>Η </a:t>
            </a:r>
            <a:r>
              <a:rPr lang="el-GR" sz="1600" dirty="0"/>
              <a:t>κατάσταση δαπανών – </a:t>
            </a:r>
            <a:r>
              <a:rPr lang="el-GR" sz="1600" dirty="0" smtClean="0"/>
              <a:t>εσόδων,</a:t>
            </a:r>
          </a:p>
          <a:p>
            <a:pPr marL="285750" indent="-285750" algn="just">
              <a:lnSpc>
                <a:spcPct val="110000"/>
              </a:lnSpc>
              <a:spcAft>
                <a:spcPts val="600"/>
              </a:spcAft>
              <a:buClr>
                <a:srgbClr val="00467A"/>
              </a:buClr>
              <a:buFont typeface="Wingdings" panose="05000000000000000000" pitchFamily="2" charset="2"/>
              <a:buChar char="Ø"/>
            </a:pPr>
            <a:r>
              <a:rPr lang="el-GR" sz="1600" dirty="0" smtClean="0"/>
              <a:t>Η </a:t>
            </a:r>
            <a:r>
              <a:rPr lang="el-GR" sz="1600" dirty="0"/>
              <a:t>αθροιστική </a:t>
            </a:r>
            <a:r>
              <a:rPr lang="el-GR" sz="1600" dirty="0" smtClean="0"/>
              <a:t>κατανομή </a:t>
            </a:r>
            <a:r>
              <a:rPr lang="el-GR" sz="1600" dirty="0"/>
              <a:t>του κόστους του έργου στη διάρκεια εκτέλεσής του </a:t>
            </a:r>
            <a:r>
              <a:rPr lang="el-GR" sz="1600" dirty="0" smtClean="0"/>
              <a:t>(καμπύλη </a:t>
            </a:r>
            <a:r>
              <a:rPr lang="el-GR" sz="1600" i="1" dirty="0" smtClean="0"/>
              <a:t>S</a:t>
            </a:r>
            <a:r>
              <a:rPr lang="el-GR" sz="1600" dirty="0" smtClean="0"/>
              <a:t>), και </a:t>
            </a:r>
          </a:p>
          <a:p>
            <a:pPr marL="285750" indent="-285750" algn="just">
              <a:lnSpc>
                <a:spcPct val="110000"/>
              </a:lnSpc>
              <a:spcAft>
                <a:spcPts val="600"/>
              </a:spcAft>
              <a:buClr>
                <a:srgbClr val="00467A"/>
              </a:buClr>
              <a:buFont typeface="Wingdings" panose="05000000000000000000" pitchFamily="2" charset="2"/>
              <a:buChar char="Ø"/>
            </a:pPr>
            <a:r>
              <a:rPr lang="el-GR" sz="1600" dirty="0" smtClean="0"/>
              <a:t>Το κόστος </a:t>
            </a:r>
            <a:r>
              <a:rPr lang="el-GR" sz="1600" dirty="0"/>
              <a:t>του έργου ως συνάρτηση της διάρκειάς </a:t>
            </a:r>
            <a:r>
              <a:rPr lang="el-GR" sz="1600" dirty="0" smtClean="0"/>
              <a:t>του.</a:t>
            </a:r>
          </a:p>
        </p:txBody>
      </p:sp>
    </p:spTree>
    <p:extLst>
      <p:ext uri="{BB962C8B-B14F-4D97-AF65-F5344CB8AC3E}">
        <p14:creationId xmlns:p14="http://schemas.microsoft.com/office/powerpoint/2010/main" xmlns="" val="3877553327"/>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smtClean="0">
                <a:solidFill>
                  <a:srgbClr val="00467A"/>
                </a:solidFill>
              </a:rPr>
              <a:t>Κόστος έργου</a:t>
            </a:r>
            <a:endParaRPr lang="el-GR" sz="2400" b="1" dirty="0">
              <a:solidFill>
                <a:srgbClr val="00467A"/>
              </a:solidFill>
            </a:endParaRPr>
          </a:p>
        </p:txBody>
      </p:sp>
      <p:sp>
        <p:nvSpPr>
          <p:cNvPr id="2" name="Rectangle 1"/>
          <p:cNvSpPr/>
          <p:nvPr/>
        </p:nvSpPr>
        <p:spPr>
          <a:xfrm>
            <a:off x="0" y="598714"/>
            <a:ext cx="9144000" cy="5853910"/>
          </a:xfrm>
          <a:prstGeom prst="rect">
            <a:avLst/>
          </a:prstGeom>
        </p:spPr>
        <p:txBody>
          <a:bodyPr wrap="square">
            <a:spAutoFit/>
          </a:bodyPr>
          <a:lstStyle/>
          <a:p>
            <a:pPr algn="just">
              <a:lnSpc>
                <a:spcPct val="110000"/>
              </a:lnSpc>
              <a:spcAft>
                <a:spcPts val="600"/>
              </a:spcAft>
            </a:pPr>
            <a:r>
              <a:rPr lang="el-GR" sz="1600" dirty="0" smtClean="0"/>
              <a:t>Σε ένα έργο διακρίνουμε τα κάτωθι είδη δαπανών:</a:t>
            </a:r>
          </a:p>
          <a:p>
            <a:pPr marL="285750" indent="-285750" algn="just">
              <a:lnSpc>
                <a:spcPct val="110000"/>
              </a:lnSpc>
              <a:spcAft>
                <a:spcPts val="600"/>
              </a:spcAft>
              <a:buClr>
                <a:srgbClr val="00467A"/>
              </a:buClr>
              <a:buFont typeface="Wingdings" panose="05000000000000000000" pitchFamily="2" charset="2"/>
              <a:buChar char="Ø"/>
            </a:pPr>
            <a:r>
              <a:rPr lang="el-GR" sz="1600" b="1" dirty="0" smtClean="0"/>
              <a:t>Δαπάνες </a:t>
            </a:r>
            <a:r>
              <a:rPr lang="el-GR" sz="1600" b="1" dirty="0"/>
              <a:t>διοίκησης του </a:t>
            </a:r>
            <a:r>
              <a:rPr lang="el-GR" sz="1600" b="1" dirty="0" smtClean="0"/>
              <a:t>έργου</a:t>
            </a:r>
          </a:p>
          <a:p>
            <a:pPr marL="282575" algn="just">
              <a:lnSpc>
                <a:spcPct val="110000"/>
              </a:lnSpc>
              <a:spcAft>
                <a:spcPts val="600"/>
              </a:spcAft>
            </a:pPr>
            <a:r>
              <a:rPr lang="el-GR" sz="1600" dirty="0" smtClean="0"/>
              <a:t>Αφορούν αποζημιώσεις </a:t>
            </a:r>
            <a:r>
              <a:rPr lang="el-GR" sz="1600" dirty="0"/>
              <a:t>για τους </a:t>
            </a:r>
            <a:r>
              <a:rPr lang="el-GR" sz="1600" dirty="0" smtClean="0"/>
              <a:t>ανθρώπους </a:t>
            </a:r>
            <a:r>
              <a:rPr lang="el-GR" sz="1600" dirty="0"/>
              <a:t>που ασκούν τη διοίκηση του </a:t>
            </a:r>
            <a:r>
              <a:rPr lang="el-GR" sz="1600" dirty="0" smtClean="0"/>
              <a:t>έργου, πχ,  υπεύθυνος </a:t>
            </a:r>
            <a:r>
              <a:rPr lang="el-GR" sz="1600" dirty="0"/>
              <a:t>εργοταξίου, διοίκηση </a:t>
            </a:r>
            <a:r>
              <a:rPr lang="el-GR" sz="1600" dirty="0" smtClean="0"/>
              <a:t>εργοληπτικής </a:t>
            </a:r>
            <a:r>
              <a:rPr lang="el-GR" sz="1600" dirty="0"/>
              <a:t>επιχείρησης, διοικητικό προσωπικό </a:t>
            </a:r>
            <a:r>
              <a:rPr lang="el-GR" sz="1600" dirty="0" smtClean="0"/>
              <a:t>επιχείρησης, </a:t>
            </a:r>
            <a:r>
              <a:rPr lang="el-GR" sz="1600" dirty="0"/>
              <a:t>κτλ</a:t>
            </a:r>
            <a:r>
              <a:rPr lang="el-GR" sz="1600" dirty="0" smtClean="0"/>
              <a:t>.</a:t>
            </a:r>
            <a:endParaRPr lang="el-GR" sz="1600" dirty="0"/>
          </a:p>
          <a:p>
            <a:pPr marL="285750" indent="-285750" algn="just">
              <a:lnSpc>
                <a:spcPct val="110000"/>
              </a:lnSpc>
              <a:spcBef>
                <a:spcPts val="600"/>
              </a:spcBef>
              <a:spcAft>
                <a:spcPts val="600"/>
              </a:spcAft>
              <a:buClr>
                <a:srgbClr val="00467A"/>
              </a:buClr>
              <a:buFont typeface="Wingdings" panose="05000000000000000000" pitchFamily="2" charset="2"/>
              <a:buChar char="Ø"/>
            </a:pPr>
            <a:r>
              <a:rPr lang="el-GR" sz="1600" b="1" dirty="0" smtClean="0"/>
              <a:t>Δαπάνες εργασίας</a:t>
            </a:r>
          </a:p>
          <a:p>
            <a:pPr marL="282575" algn="just">
              <a:lnSpc>
                <a:spcPct val="110000"/>
              </a:lnSpc>
              <a:spcAft>
                <a:spcPts val="600"/>
              </a:spcAft>
            </a:pPr>
            <a:r>
              <a:rPr lang="el-GR" sz="1600" dirty="0" smtClean="0"/>
              <a:t>Αφορούν </a:t>
            </a:r>
            <a:r>
              <a:rPr lang="el-GR" sz="1600" dirty="0"/>
              <a:t>την εργασία του προσωπικού </a:t>
            </a:r>
            <a:r>
              <a:rPr lang="el-GR" sz="1600" dirty="0" smtClean="0"/>
              <a:t>και περιλαμβάνουν </a:t>
            </a:r>
            <a:r>
              <a:rPr lang="el-GR" sz="1600" dirty="0"/>
              <a:t>την </a:t>
            </a:r>
            <a:r>
              <a:rPr lang="el-GR" sz="1600" dirty="0" smtClean="0"/>
              <a:t>αποζημίωση </a:t>
            </a:r>
            <a:r>
              <a:rPr lang="el-GR" sz="1600" dirty="0"/>
              <a:t>για την </a:t>
            </a:r>
            <a:r>
              <a:rPr lang="el-GR" sz="1600" dirty="0" smtClean="0"/>
              <a:t>παρεχόμενη </a:t>
            </a:r>
            <a:r>
              <a:rPr lang="el-GR" sz="1600" dirty="0"/>
              <a:t>εργασία </a:t>
            </a:r>
            <a:r>
              <a:rPr lang="el-GR" sz="1600" dirty="0" smtClean="0"/>
              <a:t>(μισθός</a:t>
            </a:r>
            <a:r>
              <a:rPr lang="el-GR" sz="1600" dirty="0"/>
              <a:t>, </a:t>
            </a:r>
            <a:r>
              <a:rPr lang="el-GR" sz="1600" dirty="0" smtClean="0"/>
              <a:t>ημερομίσθιο</a:t>
            </a:r>
            <a:r>
              <a:rPr lang="el-GR" sz="1600" dirty="0"/>
              <a:t>), τις κοινωνικές </a:t>
            </a:r>
            <a:r>
              <a:rPr lang="el-GR" sz="1600" dirty="0" smtClean="0"/>
              <a:t>παροχές, πχ, ιατροφαρμακευτική </a:t>
            </a:r>
            <a:r>
              <a:rPr lang="el-GR" sz="1600" dirty="0"/>
              <a:t>περίθαλψη, εκπαίδευση, ένδυση, </a:t>
            </a:r>
            <a:r>
              <a:rPr lang="el-GR" sz="1600" dirty="0" smtClean="0"/>
              <a:t>μετακίνηση</a:t>
            </a:r>
            <a:r>
              <a:rPr lang="el-GR" sz="1600" dirty="0"/>
              <a:t>, </a:t>
            </a:r>
            <a:r>
              <a:rPr lang="el-GR" sz="1600" dirty="0" smtClean="0"/>
              <a:t>διαμονή, </a:t>
            </a:r>
            <a:r>
              <a:rPr lang="el-GR" sz="1600" dirty="0"/>
              <a:t>διατροφή, </a:t>
            </a:r>
            <a:r>
              <a:rPr lang="el-GR" sz="1600" dirty="0" smtClean="0"/>
              <a:t>πριμ παραγωγικότητας, </a:t>
            </a:r>
            <a:r>
              <a:rPr lang="el-GR" sz="1600" dirty="0"/>
              <a:t>κτλ</a:t>
            </a:r>
            <a:r>
              <a:rPr lang="el-GR" sz="1600" dirty="0" smtClean="0"/>
              <a:t>., </a:t>
            </a:r>
            <a:r>
              <a:rPr lang="el-GR" sz="1600" dirty="0"/>
              <a:t>τις εργοδοτικές εισφορές, τη </a:t>
            </a:r>
            <a:r>
              <a:rPr lang="el-GR" sz="1600" dirty="0" smtClean="0"/>
              <a:t>συμμετοχή </a:t>
            </a:r>
            <a:r>
              <a:rPr lang="el-GR" sz="1600" dirty="0"/>
              <a:t>των </a:t>
            </a:r>
            <a:r>
              <a:rPr lang="el-GR" sz="1600" dirty="0" smtClean="0"/>
              <a:t>εργαζομένων </a:t>
            </a:r>
            <a:r>
              <a:rPr lang="el-GR" sz="1600" dirty="0"/>
              <a:t>στα κέρδη της επιχείρησης και τις πρόσθετες </a:t>
            </a:r>
            <a:r>
              <a:rPr lang="el-GR" sz="1600" dirty="0" smtClean="0"/>
              <a:t>αποζημιώσεις </a:t>
            </a:r>
            <a:r>
              <a:rPr lang="el-GR" sz="1600" dirty="0"/>
              <a:t>για υπερωρίες.</a:t>
            </a:r>
          </a:p>
          <a:p>
            <a:pPr marL="285750" indent="-285750" algn="just">
              <a:lnSpc>
                <a:spcPct val="110000"/>
              </a:lnSpc>
              <a:spcBef>
                <a:spcPts val="600"/>
              </a:spcBef>
              <a:spcAft>
                <a:spcPts val="600"/>
              </a:spcAft>
              <a:buClr>
                <a:srgbClr val="00467A"/>
              </a:buClr>
              <a:buFont typeface="Wingdings" panose="05000000000000000000" pitchFamily="2" charset="2"/>
              <a:buChar char="Ø"/>
            </a:pPr>
            <a:r>
              <a:rPr lang="el-GR" sz="1600" b="1" dirty="0" smtClean="0"/>
              <a:t>Δαπάνες εξοπλισμού</a:t>
            </a:r>
          </a:p>
          <a:p>
            <a:pPr marL="282575" algn="just">
              <a:lnSpc>
                <a:spcPct val="110000"/>
              </a:lnSpc>
              <a:spcAft>
                <a:spcPts val="600"/>
              </a:spcAft>
            </a:pPr>
            <a:r>
              <a:rPr lang="el-GR" sz="1600" dirty="0" smtClean="0"/>
              <a:t>Αφορούν μηχανήματα </a:t>
            </a:r>
            <a:r>
              <a:rPr lang="el-GR" sz="1600" dirty="0"/>
              <a:t>και εγκαταστάσεις στο χώρο </a:t>
            </a:r>
            <a:r>
              <a:rPr lang="el-GR" sz="1600" dirty="0" smtClean="0"/>
              <a:t>παραγωγής </a:t>
            </a:r>
            <a:r>
              <a:rPr lang="el-GR" sz="1600" dirty="0"/>
              <a:t>του </a:t>
            </a:r>
            <a:r>
              <a:rPr lang="el-GR" sz="1600" dirty="0" smtClean="0"/>
              <a:t>έργου, πχ </a:t>
            </a:r>
            <a:r>
              <a:rPr lang="el-GR" sz="1600" dirty="0"/>
              <a:t>γερανοί, φορτηγά, </a:t>
            </a:r>
            <a:r>
              <a:rPr lang="el-GR" sz="1600" dirty="0" smtClean="0"/>
              <a:t>γεννήτριες, </a:t>
            </a:r>
            <a:r>
              <a:rPr lang="el-GR" sz="1600" dirty="0"/>
              <a:t>εργαλεία </a:t>
            </a:r>
            <a:r>
              <a:rPr lang="el-GR" sz="1600" dirty="0" smtClean="0"/>
              <a:t>μηχανουργείου, κτλ., </a:t>
            </a:r>
            <a:r>
              <a:rPr lang="el-GR" sz="1600" dirty="0"/>
              <a:t>καθώς και τον </a:t>
            </a:r>
            <a:r>
              <a:rPr lang="el-GR" sz="1600" dirty="0" smtClean="0"/>
              <a:t>εξοπλισμό </a:t>
            </a:r>
            <a:r>
              <a:rPr lang="el-GR" sz="1600" dirty="0"/>
              <a:t>στο χώρο των κεντρικών </a:t>
            </a:r>
            <a:r>
              <a:rPr lang="el-GR" sz="1600" dirty="0" smtClean="0"/>
              <a:t>γραφείων </a:t>
            </a:r>
            <a:r>
              <a:rPr lang="el-GR" sz="1600" dirty="0"/>
              <a:t>της επιχείρησης </a:t>
            </a:r>
            <a:r>
              <a:rPr lang="el-GR" sz="1600" dirty="0" smtClean="0"/>
              <a:t>(Η/Υ, φωτοτυπικά, κτλ.). Επίσης αφορούν την </a:t>
            </a:r>
            <a:r>
              <a:rPr lang="el-GR" sz="1600" dirty="0"/>
              <a:t>απόσβεση </a:t>
            </a:r>
            <a:r>
              <a:rPr lang="el-GR" sz="1600" dirty="0" smtClean="0"/>
              <a:t>ή </a:t>
            </a:r>
            <a:r>
              <a:rPr lang="el-GR" sz="1600" dirty="0"/>
              <a:t>την </a:t>
            </a:r>
            <a:r>
              <a:rPr lang="el-GR" sz="1600" dirty="0" smtClean="0"/>
              <a:t>ενοικίαση </a:t>
            </a:r>
            <a:r>
              <a:rPr lang="el-GR" sz="1600" dirty="0"/>
              <a:t>του </a:t>
            </a:r>
            <a:r>
              <a:rPr lang="el-GR" sz="1600" dirty="0" smtClean="0"/>
              <a:t>εξοπλισμού</a:t>
            </a:r>
            <a:r>
              <a:rPr lang="el-GR" sz="1600" dirty="0"/>
              <a:t>, τη λειτουργία (</a:t>
            </a:r>
            <a:r>
              <a:rPr lang="el-GR" sz="1600" dirty="0" smtClean="0"/>
              <a:t>καύσιμα</a:t>
            </a:r>
            <a:r>
              <a:rPr lang="el-GR" sz="1600" dirty="0"/>
              <a:t>, λιπαντικά, ηλεκτρική ενέργεια), τη </a:t>
            </a:r>
            <a:r>
              <a:rPr lang="el-GR" sz="1600" dirty="0" smtClean="0"/>
              <a:t>συντήρηση, τις </a:t>
            </a:r>
            <a:r>
              <a:rPr lang="el-GR" sz="1600" dirty="0"/>
              <a:t>επισκευές, την </a:t>
            </a:r>
            <a:r>
              <a:rPr lang="el-GR" sz="1600" dirty="0" smtClean="0"/>
              <a:t>ασφάλιση, τη μεταφορά του </a:t>
            </a:r>
            <a:r>
              <a:rPr lang="el-GR" sz="1600" dirty="0" err="1" smtClean="0"/>
              <a:t>βαρέως</a:t>
            </a:r>
            <a:r>
              <a:rPr lang="el-GR" sz="1600" dirty="0" smtClean="0"/>
              <a:t> εξοπλισμού στο εργοτάξιο, κτλ.</a:t>
            </a:r>
          </a:p>
        </p:txBody>
      </p:sp>
    </p:spTree>
    <p:extLst>
      <p:ext uri="{BB962C8B-B14F-4D97-AF65-F5344CB8AC3E}">
        <p14:creationId xmlns:p14="http://schemas.microsoft.com/office/powerpoint/2010/main" xmlns="" val="54756888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smtClean="0">
                <a:solidFill>
                  <a:srgbClr val="00467A"/>
                </a:solidFill>
              </a:rPr>
              <a:t>Κόστος έργου</a:t>
            </a:r>
            <a:endParaRPr lang="el-GR" sz="2400" b="1" dirty="0">
              <a:solidFill>
                <a:srgbClr val="00467A"/>
              </a:solidFill>
            </a:endParaRPr>
          </a:p>
        </p:txBody>
      </p:sp>
      <p:sp>
        <p:nvSpPr>
          <p:cNvPr id="2" name="Rectangle 1"/>
          <p:cNvSpPr/>
          <p:nvPr/>
        </p:nvSpPr>
        <p:spPr>
          <a:xfrm>
            <a:off x="0" y="598714"/>
            <a:ext cx="9144000" cy="4653582"/>
          </a:xfrm>
          <a:prstGeom prst="rect">
            <a:avLst/>
          </a:prstGeom>
        </p:spPr>
        <p:txBody>
          <a:bodyPr wrap="square">
            <a:spAutoFit/>
          </a:bodyPr>
          <a:lstStyle/>
          <a:p>
            <a:pPr algn="just">
              <a:lnSpc>
                <a:spcPct val="110000"/>
              </a:lnSpc>
              <a:spcAft>
                <a:spcPts val="600"/>
              </a:spcAft>
            </a:pPr>
            <a:r>
              <a:rPr lang="el-GR" sz="1600" dirty="0" smtClean="0"/>
              <a:t>Σε ένα έργο διακρίνουμε τα κάτωθι είδη δαπανών:</a:t>
            </a:r>
          </a:p>
          <a:p>
            <a:pPr marL="285750" indent="-285750" algn="just">
              <a:lnSpc>
                <a:spcPct val="110000"/>
              </a:lnSpc>
              <a:spcBef>
                <a:spcPts val="1200"/>
              </a:spcBef>
              <a:spcAft>
                <a:spcPts val="600"/>
              </a:spcAft>
              <a:buClr>
                <a:srgbClr val="00467A"/>
              </a:buClr>
              <a:buFont typeface="Wingdings" panose="05000000000000000000" pitchFamily="2" charset="2"/>
              <a:buChar char="Ø"/>
            </a:pPr>
            <a:r>
              <a:rPr lang="el-GR" sz="1600" b="1" dirty="0" smtClean="0"/>
              <a:t>Δαπάνες υλικών</a:t>
            </a:r>
          </a:p>
          <a:p>
            <a:pPr marL="282575" algn="just">
              <a:lnSpc>
                <a:spcPct val="110000"/>
              </a:lnSpc>
              <a:spcAft>
                <a:spcPts val="600"/>
              </a:spcAft>
            </a:pPr>
            <a:r>
              <a:rPr lang="el-GR" sz="1600" dirty="0" smtClean="0"/>
              <a:t>Αφορούν </a:t>
            </a:r>
            <a:r>
              <a:rPr lang="el-GR" sz="1600" dirty="0"/>
              <a:t>την αγορά και τη διαχείρισή </a:t>
            </a:r>
            <a:r>
              <a:rPr lang="el-GR" sz="1600" dirty="0" smtClean="0"/>
              <a:t>υλικών, πχ, μεταφορά</a:t>
            </a:r>
            <a:r>
              <a:rPr lang="el-GR" sz="1600" dirty="0"/>
              <a:t>, </a:t>
            </a:r>
            <a:r>
              <a:rPr lang="el-GR" sz="1600" dirty="0" smtClean="0"/>
              <a:t>έλεγχος </a:t>
            </a:r>
            <a:r>
              <a:rPr lang="el-GR" sz="1600" dirty="0"/>
              <a:t>ποιότητας, </a:t>
            </a:r>
            <a:r>
              <a:rPr lang="el-GR" sz="1600" dirty="0" smtClean="0"/>
              <a:t>αποθήκευση </a:t>
            </a:r>
            <a:r>
              <a:rPr lang="el-GR" sz="1600" dirty="0"/>
              <a:t>και τη </a:t>
            </a:r>
            <a:r>
              <a:rPr lang="el-GR" sz="1600" dirty="0" smtClean="0"/>
              <a:t>διακίνησή </a:t>
            </a:r>
            <a:r>
              <a:rPr lang="el-GR" sz="1600" dirty="0"/>
              <a:t>τους. </a:t>
            </a:r>
            <a:endParaRPr lang="el-GR" sz="1600" dirty="0" smtClean="0"/>
          </a:p>
          <a:p>
            <a:pPr marL="282575" algn="just">
              <a:lnSpc>
                <a:spcPct val="110000"/>
              </a:lnSpc>
              <a:spcAft>
                <a:spcPts val="600"/>
              </a:spcAft>
            </a:pPr>
            <a:r>
              <a:rPr lang="el-GR" sz="1600" dirty="0" smtClean="0"/>
              <a:t>Το κόστος αυτό </a:t>
            </a:r>
            <a:r>
              <a:rPr lang="el-GR" sz="1600" dirty="0"/>
              <a:t>πρέπει να προσαυξηθεί λόγω </a:t>
            </a:r>
            <a:r>
              <a:rPr lang="el-GR" sz="1600" dirty="0" smtClean="0"/>
              <a:t>αναμενόμενης πιθανής φθοράς </a:t>
            </a:r>
            <a:r>
              <a:rPr lang="el-GR" sz="1600" dirty="0"/>
              <a:t>ή </a:t>
            </a:r>
            <a:r>
              <a:rPr lang="el-GR" sz="1600" dirty="0" smtClean="0"/>
              <a:t>απώλειας μέρους </a:t>
            </a:r>
            <a:r>
              <a:rPr lang="el-GR" sz="1600" dirty="0"/>
              <a:t>του υλικού κατά την κατασκευή του έργου αλλά και </a:t>
            </a:r>
            <a:r>
              <a:rPr lang="el-GR" sz="1600" dirty="0" smtClean="0"/>
              <a:t>της πιθανής εναπομείναντος ποσότητας πλεονάζοντος </a:t>
            </a:r>
            <a:r>
              <a:rPr lang="el-GR" sz="1600" dirty="0"/>
              <a:t>υλικού </a:t>
            </a:r>
            <a:r>
              <a:rPr lang="el-GR" sz="1600" dirty="0" smtClean="0"/>
              <a:t>μετά </a:t>
            </a:r>
            <a:r>
              <a:rPr lang="el-GR" sz="1600" dirty="0"/>
              <a:t>την κατασκευή.</a:t>
            </a:r>
          </a:p>
          <a:p>
            <a:pPr marL="285750" indent="-285750" algn="just">
              <a:lnSpc>
                <a:spcPct val="110000"/>
              </a:lnSpc>
              <a:spcBef>
                <a:spcPts val="1200"/>
              </a:spcBef>
              <a:spcAft>
                <a:spcPts val="600"/>
              </a:spcAft>
              <a:buClr>
                <a:srgbClr val="00467A"/>
              </a:buClr>
              <a:buFont typeface="Wingdings" panose="05000000000000000000" pitchFamily="2" charset="2"/>
              <a:buChar char="Ø"/>
            </a:pPr>
            <a:r>
              <a:rPr lang="el-GR" sz="1600" b="1" dirty="0" smtClean="0"/>
              <a:t>Άλλα έξοδα</a:t>
            </a:r>
            <a:endParaRPr lang="en-US" sz="1600" b="1" dirty="0"/>
          </a:p>
          <a:p>
            <a:pPr marL="282575" indent="-3175" algn="just">
              <a:lnSpc>
                <a:spcPct val="110000"/>
              </a:lnSpc>
              <a:spcAft>
                <a:spcPts val="600"/>
              </a:spcAft>
            </a:pPr>
            <a:r>
              <a:rPr lang="el-GR" sz="1600" dirty="0" smtClean="0"/>
              <a:t>Περιλαμβάνει </a:t>
            </a:r>
            <a:r>
              <a:rPr lang="el-GR" sz="1600" dirty="0"/>
              <a:t>δαπάνες για παροχή εργασίας ή </a:t>
            </a:r>
            <a:r>
              <a:rPr lang="el-GR" sz="1600" dirty="0" smtClean="0"/>
              <a:t>υπηρεσιών από τρίτους, πχ </a:t>
            </a:r>
            <a:r>
              <a:rPr lang="el-GR" sz="1600" dirty="0"/>
              <a:t>έναν ειδικό </a:t>
            </a:r>
            <a:r>
              <a:rPr lang="el-GR" sz="1600" dirty="0" smtClean="0"/>
              <a:t>κατασκευαστή, </a:t>
            </a:r>
            <a:r>
              <a:rPr lang="el-GR" sz="1600" dirty="0"/>
              <a:t>δαπάνες για την οργάνωση του </a:t>
            </a:r>
            <a:r>
              <a:rPr lang="el-GR" sz="1600" dirty="0" smtClean="0"/>
              <a:t>εργοταξίου, δρόμοι </a:t>
            </a:r>
            <a:r>
              <a:rPr lang="el-GR" sz="1600" dirty="0"/>
              <a:t>πρόσβασης, δάπεδα εργασίας, </a:t>
            </a:r>
            <a:r>
              <a:rPr lang="el-GR" sz="1600" dirty="0" smtClean="0"/>
              <a:t>στήσιμο </a:t>
            </a:r>
            <a:r>
              <a:rPr lang="el-GR" sz="1600" dirty="0"/>
              <a:t>εγκαταστάσεων, </a:t>
            </a:r>
            <a:r>
              <a:rPr lang="el-GR" sz="1600" dirty="0" smtClean="0"/>
              <a:t>ασφάλεια </a:t>
            </a:r>
            <a:r>
              <a:rPr lang="el-GR" sz="1600" dirty="0"/>
              <a:t>του χώρου, </a:t>
            </a:r>
            <a:r>
              <a:rPr lang="el-GR" sz="1600" dirty="0" smtClean="0"/>
              <a:t>σήμανση, </a:t>
            </a:r>
            <a:r>
              <a:rPr lang="el-GR" sz="1600" dirty="0"/>
              <a:t>κτλ</a:t>
            </a:r>
            <a:r>
              <a:rPr lang="el-GR" sz="1600" dirty="0" smtClean="0"/>
              <a:t>. </a:t>
            </a:r>
            <a:r>
              <a:rPr lang="el-GR" sz="1600" dirty="0"/>
              <a:t>και δαπάνες που </a:t>
            </a:r>
            <a:r>
              <a:rPr lang="el-GR" sz="1600" dirty="0" smtClean="0"/>
              <a:t>πραγματοποιούνται </a:t>
            </a:r>
            <a:r>
              <a:rPr lang="el-GR" sz="1600" dirty="0"/>
              <a:t>στα κεντρικά </a:t>
            </a:r>
            <a:r>
              <a:rPr lang="el-GR" sz="1600" dirty="0" smtClean="0"/>
              <a:t>γραφεία </a:t>
            </a:r>
            <a:r>
              <a:rPr lang="el-GR" sz="1600" dirty="0"/>
              <a:t>της </a:t>
            </a:r>
            <a:r>
              <a:rPr lang="el-GR" sz="1600" dirty="0" smtClean="0"/>
              <a:t>επιχείρησης, πχ </a:t>
            </a:r>
            <a:r>
              <a:rPr lang="el-GR" sz="1600" dirty="0"/>
              <a:t>ενοίκιο, ηλεκτρική ενέργεια, τηλεπικοινωνίες, </a:t>
            </a:r>
            <a:r>
              <a:rPr lang="el-GR" sz="1600" dirty="0" smtClean="0"/>
              <a:t>ασφάλιστρα, κλπ.</a:t>
            </a:r>
            <a:endParaRPr lang="el-GR" sz="1600" dirty="0"/>
          </a:p>
          <a:p>
            <a:pPr marL="279400" algn="just">
              <a:lnSpc>
                <a:spcPct val="110000"/>
              </a:lnSpc>
              <a:spcAft>
                <a:spcPts val="600"/>
              </a:spcAft>
              <a:buClr>
                <a:srgbClr val="00467A"/>
              </a:buClr>
            </a:pPr>
            <a:endParaRPr lang="el-GR" sz="1600" dirty="0"/>
          </a:p>
        </p:txBody>
      </p:sp>
    </p:spTree>
    <p:extLst>
      <p:ext uri="{BB962C8B-B14F-4D97-AF65-F5344CB8AC3E}">
        <p14:creationId xmlns:p14="http://schemas.microsoft.com/office/powerpoint/2010/main" xmlns="" val="58977080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smtClean="0">
                <a:solidFill>
                  <a:srgbClr val="00467A"/>
                </a:solidFill>
              </a:rPr>
              <a:t>Κόστος έργου</a:t>
            </a:r>
            <a:endParaRPr lang="el-GR" sz="2400" b="1" dirty="0">
              <a:solidFill>
                <a:srgbClr val="00467A"/>
              </a:solidFill>
            </a:endParaRPr>
          </a:p>
        </p:txBody>
      </p:sp>
      <p:sp>
        <p:nvSpPr>
          <p:cNvPr id="2" name="Rectangle 1"/>
          <p:cNvSpPr/>
          <p:nvPr/>
        </p:nvSpPr>
        <p:spPr>
          <a:xfrm>
            <a:off x="0" y="598714"/>
            <a:ext cx="9144000" cy="5970865"/>
          </a:xfrm>
          <a:prstGeom prst="rect">
            <a:avLst/>
          </a:prstGeom>
        </p:spPr>
        <p:txBody>
          <a:bodyPr wrap="square">
            <a:spAutoFit/>
          </a:bodyPr>
          <a:lstStyle/>
          <a:p>
            <a:pPr algn="just">
              <a:lnSpc>
                <a:spcPct val="110000"/>
              </a:lnSpc>
              <a:spcAft>
                <a:spcPts val="600"/>
              </a:spcAft>
            </a:pPr>
            <a:r>
              <a:rPr lang="el-GR" sz="1600" dirty="0"/>
              <a:t>Το κόστος </a:t>
            </a:r>
            <a:r>
              <a:rPr lang="el-GR" sz="1600" dirty="0" smtClean="0"/>
              <a:t>κατηγοριοποιείται  </a:t>
            </a:r>
            <a:r>
              <a:rPr lang="el-GR" sz="1600" dirty="0"/>
              <a:t>επίσης </a:t>
            </a:r>
            <a:r>
              <a:rPr lang="el-GR" sz="1600" dirty="0" smtClean="0"/>
              <a:t>σε:</a:t>
            </a:r>
          </a:p>
          <a:p>
            <a:pPr marL="285750" indent="-285750" algn="just">
              <a:lnSpc>
                <a:spcPct val="110000"/>
              </a:lnSpc>
              <a:spcAft>
                <a:spcPts val="600"/>
              </a:spcAft>
              <a:buClr>
                <a:srgbClr val="00467A"/>
              </a:buClr>
              <a:buFont typeface="Wingdings" panose="05000000000000000000" pitchFamily="2" charset="2"/>
              <a:buChar char="Ø"/>
            </a:pPr>
            <a:r>
              <a:rPr lang="el-GR" sz="1600" b="1" dirty="0" smtClean="0"/>
              <a:t>Άμεσο κόστος</a:t>
            </a:r>
            <a:r>
              <a:rPr lang="el-GR" sz="1600" dirty="0" smtClean="0"/>
              <a:t>: Περιλαμβάνει όλες τις δαπάνες που μπορούν </a:t>
            </a:r>
            <a:r>
              <a:rPr lang="el-GR" sz="1600" dirty="0"/>
              <a:t>να αποδοθούν </a:t>
            </a:r>
            <a:r>
              <a:rPr lang="el-GR" sz="1600" dirty="0" smtClean="0"/>
              <a:t>άμεσα </a:t>
            </a:r>
            <a:r>
              <a:rPr lang="el-GR" sz="1600" dirty="0"/>
              <a:t>σε </a:t>
            </a:r>
            <a:r>
              <a:rPr lang="el-GR" sz="1600" dirty="0" smtClean="0"/>
              <a:t>μια συγκεκριμένη </a:t>
            </a:r>
            <a:r>
              <a:rPr lang="el-GR" sz="1600" dirty="0"/>
              <a:t>εργασία του έργου, πχ </a:t>
            </a:r>
            <a:r>
              <a:rPr lang="el-GR" sz="1600" dirty="0" smtClean="0"/>
              <a:t>δαπάνες υλικών, αμοιβές προσωπικού, δαπάνες </a:t>
            </a:r>
            <a:r>
              <a:rPr lang="el-GR" sz="1600" dirty="0"/>
              <a:t>για τον </a:t>
            </a:r>
            <a:r>
              <a:rPr lang="el-GR" sz="1600" dirty="0" smtClean="0"/>
              <a:t>εξοπλισμό, ανάλογα µε το </a:t>
            </a:r>
            <a:r>
              <a:rPr lang="el-GR" sz="1600" dirty="0"/>
              <a:t>χρόνο χρήσης </a:t>
            </a:r>
            <a:r>
              <a:rPr lang="el-GR" sz="1600" dirty="0" smtClean="0"/>
              <a:t>του στην εργασία, κλπ.</a:t>
            </a:r>
            <a:endParaRPr lang="el-GR" sz="1600" dirty="0"/>
          </a:p>
          <a:p>
            <a:pPr marL="285750" indent="-285750" algn="just">
              <a:lnSpc>
                <a:spcPct val="110000"/>
              </a:lnSpc>
              <a:spcBef>
                <a:spcPts val="600"/>
              </a:spcBef>
              <a:spcAft>
                <a:spcPts val="600"/>
              </a:spcAft>
              <a:buClr>
                <a:srgbClr val="00467A"/>
              </a:buClr>
              <a:buFont typeface="Wingdings" panose="05000000000000000000" pitchFamily="2" charset="2"/>
              <a:buChar char="Ø"/>
            </a:pPr>
            <a:r>
              <a:rPr lang="el-GR" sz="1600" b="1" dirty="0" smtClean="0"/>
              <a:t>Έμμεσο </a:t>
            </a:r>
            <a:r>
              <a:rPr lang="el-GR" sz="1600" b="1" dirty="0"/>
              <a:t>κόστος ή γενικά έξοδα (</a:t>
            </a:r>
            <a:r>
              <a:rPr lang="en-US" sz="1600" b="1" dirty="0"/>
              <a:t>overheads</a:t>
            </a:r>
            <a:r>
              <a:rPr lang="el-GR" sz="1600" b="1" dirty="0"/>
              <a:t>)</a:t>
            </a:r>
            <a:r>
              <a:rPr lang="en-US" sz="1600" dirty="0"/>
              <a:t>:</a:t>
            </a:r>
            <a:r>
              <a:rPr lang="el-GR" sz="1600" dirty="0"/>
              <a:t> Περιλαμβάνει όλες τις δαπάνες που δεν μπορούν να αποδοθούν άμεσα σε μια εργασία και που υπάρχουν ανεξάρτητα από το αν θα εκτελεστεί η εργασία ή όχι. </a:t>
            </a:r>
            <a:r>
              <a:rPr lang="el-GR" sz="1600" dirty="0" smtClean="0"/>
              <a:t>Επιμερίζεται </a:t>
            </a:r>
            <a:r>
              <a:rPr lang="el-GR" sz="1600" dirty="0"/>
              <a:t>αναλογικά στα διάφορα έργα που εκτελεί </a:t>
            </a:r>
            <a:r>
              <a:rPr lang="el-GR" sz="1600" dirty="0" smtClean="0"/>
              <a:t>η επιχείρηση</a:t>
            </a:r>
            <a:r>
              <a:rPr lang="el-GR" sz="1600" dirty="0"/>
              <a:t>.</a:t>
            </a:r>
            <a:endParaRPr lang="el-GR" sz="1600" dirty="0" smtClean="0"/>
          </a:p>
          <a:p>
            <a:pPr marL="282575" algn="just">
              <a:lnSpc>
                <a:spcPct val="110000"/>
              </a:lnSpc>
              <a:spcAft>
                <a:spcPts val="600"/>
              </a:spcAft>
              <a:buClr>
                <a:srgbClr val="00467A"/>
              </a:buClr>
            </a:pPr>
            <a:r>
              <a:rPr lang="el-GR" sz="1600" dirty="0" smtClean="0"/>
              <a:t>Παράδειγμα</a:t>
            </a:r>
            <a:r>
              <a:rPr lang="el-GR" sz="1600" dirty="0"/>
              <a:t>, </a:t>
            </a:r>
            <a:r>
              <a:rPr lang="el-GR" sz="1600" dirty="0" smtClean="0"/>
              <a:t>οι δαπάνες </a:t>
            </a:r>
            <a:r>
              <a:rPr lang="el-GR" sz="1600" dirty="0"/>
              <a:t>για εργασία του προσωπικού γενικών καθηκόντων </a:t>
            </a:r>
            <a:r>
              <a:rPr lang="el-GR" sz="1600" dirty="0" smtClean="0"/>
              <a:t>στο </a:t>
            </a:r>
            <a:r>
              <a:rPr lang="el-GR" sz="1600" dirty="0"/>
              <a:t>έργο ή στα </a:t>
            </a:r>
            <a:r>
              <a:rPr lang="el-GR" sz="1600" dirty="0" smtClean="0"/>
              <a:t>γραφεία της επιχείρησης </a:t>
            </a:r>
            <a:r>
              <a:rPr lang="el-GR" sz="1600" dirty="0"/>
              <a:t>(</a:t>
            </a:r>
            <a:r>
              <a:rPr lang="el-GR" sz="1600" dirty="0" smtClean="0"/>
              <a:t>πχ, </a:t>
            </a:r>
            <a:r>
              <a:rPr lang="el-GR" sz="1600" dirty="0"/>
              <a:t>συντηρητές, προσωπικό ασφαλείας, καθαριστές</a:t>
            </a:r>
            <a:r>
              <a:rPr lang="el-GR" sz="1600" dirty="0" smtClean="0"/>
              <a:t>), οι δαπάνες </a:t>
            </a:r>
            <a:r>
              <a:rPr lang="el-GR" sz="1600" dirty="0"/>
              <a:t>για </a:t>
            </a:r>
            <a:r>
              <a:rPr lang="el-GR" sz="1600" dirty="0" smtClean="0"/>
              <a:t>εξοπλισμό </a:t>
            </a:r>
            <a:r>
              <a:rPr lang="el-GR" sz="1600" dirty="0"/>
              <a:t>που </a:t>
            </a:r>
            <a:r>
              <a:rPr lang="el-GR" sz="1600" dirty="0" smtClean="0"/>
              <a:t>χρησιμοποιείται κεντρικά (πχ μηχανές γραφείου), δαπάνες </a:t>
            </a:r>
            <a:r>
              <a:rPr lang="el-GR" sz="1600" dirty="0"/>
              <a:t>για υλικά γενικής χρήσης (</a:t>
            </a:r>
            <a:r>
              <a:rPr lang="el-GR" sz="1600" dirty="0" smtClean="0"/>
              <a:t>πχ, </a:t>
            </a:r>
            <a:r>
              <a:rPr lang="el-GR" sz="1600" dirty="0"/>
              <a:t>ανταλλακτικά </a:t>
            </a:r>
            <a:r>
              <a:rPr lang="el-GR" sz="1600" dirty="0" smtClean="0"/>
              <a:t>εξοπλισμού</a:t>
            </a:r>
            <a:r>
              <a:rPr lang="el-GR" sz="1600" dirty="0"/>
              <a:t>, </a:t>
            </a:r>
            <a:r>
              <a:rPr lang="el-GR" sz="1600" dirty="0" smtClean="0"/>
              <a:t>αναλώσιμα γραφείου, </a:t>
            </a:r>
            <a:r>
              <a:rPr lang="el-GR" sz="1600" dirty="0"/>
              <a:t>είδη </a:t>
            </a:r>
            <a:r>
              <a:rPr lang="el-GR" sz="1600" dirty="0" smtClean="0"/>
              <a:t>καθαρισμού), δαπάνες </a:t>
            </a:r>
            <a:r>
              <a:rPr lang="el-GR" sz="1600" dirty="0"/>
              <a:t>για την κεντρική διοίκηση της επιχείρησης (διοικητικό </a:t>
            </a:r>
            <a:r>
              <a:rPr lang="el-GR" sz="1600" dirty="0" smtClean="0"/>
              <a:t>συμβούλιο</a:t>
            </a:r>
            <a:r>
              <a:rPr lang="el-GR" sz="1600" dirty="0"/>
              <a:t>, τεχνική διεύθυνση, </a:t>
            </a:r>
            <a:r>
              <a:rPr lang="el-GR" sz="1600" dirty="0" smtClean="0"/>
              <a:t>εμπορική </a:t>
            </a:r>
            <a:r>
              <a:rPr lang="el-GR" sz="1600" dirty="0"/>
              <a:t>διεύθυνση, διεύθυνση διοικητικών και </a:t>
            </a:r>
            <a:r>
              <a:rPr lang="el-GR" sz="1600" dirty="0" smtClean="0"/>
              <a:t>οικονομικών </a:t>
            </a:r>
            <a:r>
              <a:rPr lang="el-GR" sz="1600" dirty="0"/>
              <a:t>υπηρεσιών</a:t>
            </a:r>
            <a:r>
              <a:rPr lang="el-GR" sz="1600" dirty="0" smtClean="0"/>
              <a:t>), ενοίκια </a:t>
            </a:r>
            <a:r>
              <a:rPr lang="el-GR" sz="1600" dirty="0"/>
              <a:t>και λειτουργικές δαπάνες των κεντρικών </a:t>
            </a:r>
            <a:r>
              <a:rPr lang="el-GR" sz="1600" dirty="0" smtClean="0"/>
              <a:t>γραφείων, κτλ.</a:t>
            </a:r>
          </a:p>
          <a:p>
            <a:pPr marL="282575" algn="just">
              <a:lnSpc>
                <a:spcPct val="110000"/>
              </a:lnSpc>
              <a:spcAft>
                <a:spcPts val="600"/>
              </a:spcAft>
            </a:pPr>
            <a:r>
              <a:rPr lang="el-GR" sz="1600" dirty="0" smtClean="0"/>
              <a:t>Το έμμεσο κόστος, σε </a:t>
            </a:r>
            <a:r>
              <a:rPr lang="el-GR" sz="1600" dirty="0"/>
              <a:t>αντίθεση µε το </a:t>
            </a:r>
            <a:r>
              <a:rPr lang="el-GR" sz="1600" dirty="0" smtClean="0"/>
              <a:t>άμεσο </a:t>
            </a:r>
            <a:r>
              <a:rPr lang="el-GR" sz="1600" dirty="0"/>
              <a:t>το οποίο </a:t>
            </a:r>
            <a:r>
              <a:rPr lang="el-GR" sz="1600" dirty="0" smtClean="0"/>
              <a:t>μπορεί </a:t>
            </a:r>
            <a:r>
              <a:rPr lang="el-GR" sz="1600" dirty="0"/>
              <a:t>να καταγραφεί σε </a:t>
            </a:r>
            <a:r>
              <a:rPr lang="el-GR" sz="1600" dirty="0" smtClean="0"/>
              <a:t>λεπτομερές </a:t>
            </a:r>
            <a:r>
              <a:rPr lang="el-GR" sz="1600" dirty="0"/>
              <a:t>επίπεδο κάθε </a:t>
            </a:r>
            <a:r>
              <a:rPr lang="el-GR" sz="1600" dirty="0" smtClean="0"/>
              <a:t>εργασίας, δε μπορεί να </a:t>
            </a:r>
            <a:r>
              <a:rPr lang="el-GR" sz="1600" dirty="0"/>
              <a:t>ελεγχθεί εύκολα και με </a:t>
            </a:r>
            <a:r>
              <a:rPr lang="el-GR" sz="1600" dirty="0" smtClean="0"/>
              <a:t>ακρίβεια. </a:t>
            </a:r>
          </a:p>
          <a:p>
            <a:pPr marL="282575" algn="just">
              <a:lnSpc>
                <a:spcPct val="110000"/>
              </a:lnSpc>
              <a:spcAft>
                <a:spcPts val="600"/>
              </a:spcAft>
            </a:pPr>
            <a:r>
              <a:rPr lang="el-GR" sz="1600" dirty="0" smtClean="0"/>
              <a:t>Κακή </a:t>
            </a:r>
            <a:r>
              <a:rPr lang="el-GR" sz="1600" dirty="0"/>
              <a:t>διαχείριση </a:t>
            </a:r>
            <a:r>
              <a:rPr lang="el-GR" sz="1600" dirty="0" smtClean="0"/>
              <a:t>εμμέσων </a:t>
            </a:r>
            <a:r>
              <a:rPr lang="el-GR" sz="1600" dirty="0"/>
              <a:t>δαπανών </a:t>
            </a:r>
            <a:r>
              <a:rPr lang="el-GR" sz="1600" dirty="0" smtClean="0"/>
              <a:t>μπορεί </a:t>
            </a:r>
            <a:r>
              <a:rPr lang="el-GR" sz="1600" dirty="0"/>
              <a:t>να επιφέρει </a:t>
            </a:r>
            <a:r>
              <a:rPr lang="el-GR" sz="1600" dirty="0" smtClean="0"/>
              <a:t>σημαντική μείωση </a:t>
            </a:r>
            <a:r>
              <a:rPr lang="el-GR" sz="1600" dirty="0"/>
              <a:t>του κέρδους της </a:t>
            </a:r>
            <a:r>
              <a:rPr lang="el-GR" sz="1600" dirty="0" smtClean="0"/>
              <a:t>επιχείρησης.</a:t>
            </a:r>
            <a:endParaRPr lang="el-GR" sz="1600" dirty="0"/>
          </a:p>
        </p:txBody>
      </p:sp>
    </p:spTree>
    <p:extLst>
      <p:ext uri="{BB962C8B-B14F-4D97-AF65-F5344CB8AC3E}">
        <p14:creationId xmlns:p14="http://schemas.microsoft.com/office/powerpoint/2010/main" xmlns="" val="310677544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smtClean="0">
                <a:solidFill>
                  <a:srgbClr val="00467A"/>
                </a:solidFill>
              </a:rPr>
              <a:t>Προϋπολογισμός έργου</a:t>
            </a:r>
            <a:endParaRPr lang="el-GR" sz="2100" b="1" dirty="0">
              <a:solidFill>
                <a:srgbClr val="00467A"/>
              </a:solidFill>
            </a:endParaRPr>
          </a:p>
        </p:txBody>
      </p:sp>
      <p:sp>
        <p:nvSpPr>
          <p:cNvPr id="2" name="Rectangle 1"/>
          <p:cNvSpPr/>
          <p:nvPr/>
        </p:nvSpPr>
        <p:spPr>
          <a:xfrm>
            <a:off x="0" y="598714"/>
            <a:ext cx="9144000" cy="3520964"/>
          </a:xfrm>
          <a:prstGeom prst="rect">
            <a:avLst/>
          </a:prstGeom>
        </p:spPr>
        <p:txBody>
          <a:bodyPr wrap="square">
            <a:spAutoFit/>
          </a:bodyPr>
          <a:lstStyle/>
          <a:p>
            <a:pPr algn="just">
              <a:lnSpc>
                <a:spcPct val="120000"/>
              </a:lnSpc>
              <a:spcBef>
                <a:spcPts val="0"/>
              </a:spcBef>
              <a:spcAft>
                <a:spcPts val="1200"/>
              </a:spcAft>
              <a:buClr>
                <a:srgbClr val="00467A"/>
              </a:buClr>
            </a:pPr>
            <a:r>
              <a:rPr lang="el-GR" sz="1600" b="1" dirty="0" smtClean="0"/>
              <a:t>Στον προϋπολογισμό του έργου</a:t>
            </a:r>
            <a:r>
              <a:rPr lang="el-GR" sz="1600" dirty="0" smtClean="0"/>
              <a:t> καταγράφονται οι αναμενόμενες </a:t>
            </a:r>
            <a:r>
              <a:rPr lang="el-GR" sz="1600" dirty="0"/>
              <a:t>δαπάνες που απαιτούνται για την εκτέλεση </a:t>
            </a:r>
            <a:r>
              <a:rPr lang="el-GR" sz="1600" dirty="0" smtClean="0"/>
              <a:t>του.</a:t>
            </a:r>
            <a:r>
              <a:rPr lang="el-GR" sz="1600" b="1" dirty="0" smtClean="0"/>
              <a:t> </a:t>
            </a:r>
            <a:endParaRPr lang="el-GR" sz="1600" b="1" dirty="0"/>
          </a:p>
          <a:p>
            <a:pPr marL="282575">
              <a:lnSpc>
                <a:spcPct val="120000"/>
              </a:lnSpc>
              <a:spcBef>
                <a:spcPts val="0"/>
              </a:spcBef>
              <a:spcAft>
                <a:spcPts val="1200"/>
              </a:spcAft>
            </a:pPr>
            <a:r>
              <a:rPr lang="el-GR" sz="1600" dirty="0" smtClean="0"/>
              <a:t>Η </a:t>
            </a:r>
            <a:r>
              <a:rPr lang="el-GR" sz="1600" dirty="0"/>
              <a:t>σύνταξή </a:t>
            </a:r>
            <a:r>
              <a:rPr lang="el-GR" sz="1600" dirty="0" smtClean="0"/>
              <a:t>του βασίζεται: </a:t>
            </a:r>
          </a:p>
          <a:p>
            <a:pPr marL="568325" indent="-285750">
              <a:lnSpc>
                <a:spcPct val="120000"/>
              </a:lnSpc>
              <a:spcBef>
                <a:spcPts val="0"/>
              </a:spcBef>
              <a:spcAft>
                <a:spcPts val="1200"/>
              </a:spcAft>
              <a:buClr>
                <a:srgbClr val="00467A"/>
              </a:buClr>
              <a:buFont typeface="Wingdings" panose="05000000000000000000" pitchFamily="2" charset="2"/>
              <a:buChar char="Ø"/>
            </a:pPr>
            <a:r>
              <a:rPr lang="el-GR" sz="1600" dirty="0" smtClean="0"/>
              <a:t>Στις εκτιμώμενες άμεσες δαπάνες </a:t>
            </a:r>
            <a:r>
              <a:rPr lang="el-GR" sz="1600" dirty="0"/>
              <a:t>ανά </a:t>
            </a:r>
            <a:r>
              <a:rPr lang="el-GR" sz="1600" dirty="0" smtClean="0"/>
              <a:t>εργασία.  </a:t>
            </a:r>
          </a:p>
          <a:p>
            <a:pPr marL="568325" indent="-285750">
              <a:lnSpc>
                <a:spcPct val="120000"/>
              </a:lnSpc>
              <a:spcBef>
                <a:spcPts val="0"/>
              </a:spcBef>
              <a:spcAft>
                <a:spcPts val="1200"/>
              </a:spcAft>
              <a:buClr>
                <a:srgbClr val="00467A"/>
              </a:buClr>
              <a:buFont typeface="Wingdings" panose="05000000000000000000" pitchFamily="2" charset="2"/>
              <a:buChar char="Ø"/>
            </a:pPr>
            <a:r>
              <a:rPr lang="el-GR" sz="1600" dirty="0" smtClean="0"/>
              <a:t>Τις </a:t>
            </a:r>
            <a:r>
              <a:rPr lang="el-GR" sz="1600" dirty="0"/>
              <a:t>δαπάνες που αντιστοιχούν </a:t>
            </a:r>
            <a:r>
              <a:rPr lang="el-GR" sz="1600" dirty="0" smtClean="0"/>
              <a:t>στο έμμεσο </a:t>
            </a:r>
            <a:r>
              <a:rPr lang="el-GR" sz="1600" dirty="0"/>
              <a:t>κόστος του </a:t>
            </a:r>
            <a:r>
              <a:rPr lang="el-GR" sz="1600" dirty="0" smtClean="0"/>
              <a:t>έργου. </a:t>
            </a:r>
          </a:p>
          <a:p>
            <a:pPr marL="568325" indent="-285750">
              <a:lnSpc>
                <a:spcPct val="120000"/>
              </a:lnSpc>
              <a:spcBef>
                <a:spcPts val="0"/>
              </a:spcBef>
              <a:spcAft>
                <a:spcPts val="1200"/>
              </a:spcAft>
              <a:buClr>
                <a:srgbClr val="00467A"/>
              </a:buClr>
              <a:buFont typeface="Wingdings" panose="05000000000000000000" pitchFamily="2" charset="2"/>
              <a:buChar char="Ø"/>
            </a:pPr>
            <a:r>
              <a:rPr lang="el-GR" sz="1600" dirty="0" smtClean="0"/>
              <a:t>Στο </a:t>
            </a:r>
            <a:r>
              <a:rPr lang="el-GR" sz="1600" dirty="0"/>
              <a:t>κέρδος της εργοληπτικής επιχείρησης από την κατασκευή του </a:t>
            </a:r>
            <a:r>
              <a:rPr lang="el-GR" sz="1600" dirty="0" smtClean="0"/>
              <a:t>έργου.</a:t>
            </a:r>
          </a:p>
          <a:p>
            <a:pPr marL="576263">
              <a:lnSpc>
                <a:spcPct val="120000"/>
              </a:lnSpc>
              <a:spcBef>
                <a:spcPts val="0"/>
              </a:spcBef>
              <a:spcAft>
                <a:spcPts val="1200"/>
              </a:spcAft>
              <a:buClr>
                <a:srgbClr val="00467A"/>
              </a:buClr>
            </a:pPr>
            <a:r>
              <a:rPr lang="el-GR" sz="1600" dirty="0" smtClean="0"/>
              <a:t>Συνήθως το κέρδος της επιχείρησης προσδιορίζεται ως ποσοστιαία προσαύξηση του κόστους του έργου, το οποίο προκύπτει από το άθροισμα των άμεσων και έμμεσων δαπανών. </a:t>
            </a:r>
          </a:p>
        </p:txBody>
      </p:sp>
    </p:spTree>
    <p:extLst>
      <p:ext uri="{BB962C8B-B14F-4D97-AF65-F5344CB8AC3E}">
        <p14:creationId xmlns:p14="http://schemas.microsoft.com/office/powerpoint/2010/main" xmlns="" val="2352784355"/>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886"/>
            <a:ext cx="9144000" cy="384721"/>
          </a:xfrm>
          <a:prstGeom prst="rect">
            <a:avLst/>
          </a:prstGeom>
          <a:noFill/>
        </p:spPr>
        <p:txBody>
          <a:bodyPr wrap="square" rtlCol="0">
            <a:spAutoFit/>
          </a:bodyPr>
          <a:lstStyle/>
          <a:p>
            <a:pPr algn="ctr"/>
            <a:r>
              <a:rPr lang="el-GR" sz="1900" b="1" dirty="0" smtClean="0">
                <a:solidFill>
                  <a:srgbClr val="00467A"/>
                </a:solidFill>
              </a:rPr>
              <a:t>Κατανομή δαπανών στο χρόνο και καμπύλη </a:t>
            </a:r>
            <a:r>
              <a:rPr lang="el-GR" sz="1900" b="1" dirty="0">
                <a:solidFill>
                  <a:srgbClr val="00467A"/>
                </a:solidFill>
              </a:rPr>
              <a:t>αθροιστικού </a:t>
            </a:r>
            <a:r>
              <a:rPr lang="el-GR" sz="1900" b="1" dirty="0" smtClean="0">
                <a:solidFill>
                  <a:srgbClr val="00467A"/>
                </a:solidFill>
              </a:rPr>
              <a:t>κόστους</a:t>
            </a:r>
            <a:endParaRPr lang="el-GR" sz="1900" b="1" dirty="0">
              <a:solidFill>
                <a:srgbClr val="00467A"/>
              </a:solidFill>
            </a:endParaRPr>
          </a:p>
        </p:txBody>
      </p:sp>
      <p:sp>
        <p:nvSpPr>
          <p:cNvPr id="2" name="Rectangle 1"/>
          <p:cNvSpPr/>
          <p:nvPr/>
        </p:nvSpPr>
        <p:spPr>
          <a:xfrm>
            <a:off x="0" y="598714"/>
            <a:ext cx="9144000" cy="5905719"/>
          </a:xfrm>
          <a:prstGeom prst="rect">
            <a:avLst/>
          </a:prstGeom>
        </p:spPr>
        <p:txBody>
          <a:bodyPr wrap="square">
            <a:spAutoFit/>
          </a:bodyPr>
          <a:lstStyle/>
          <a:p>
            <a:pPr marL="285750" indent="-285750" algn="just">
              <a:lnSpc>
                <a:spcPct val="110000"/>
              </a:lnSpc>
              <a:spcBef>
                <a:spcPts val="0"/>
              </a:spcBef>
              <a:spcAft>
                <a:spcPts val="600"/>
              </a:spcAft>
              <a:buClr>
                <a:srgbClr val="00467A"/>
              </a:buClr>
              <a:buFont typeface="Wingdings" panose="05000000000000000000" pitchFamily="2" charset="2"/>
              <a:buChar char="Ø"/>
            </a:pPr>
            <a:r>
              <a:rPr lang="el-GR" sz="1600" b="1" dirty="0"/>
              <a:t>Κατανομή δαπανών στο χρόνο </a:t>
            </a:r>
          </a:p>
          <a:p>
            <a:pPr marL="282575" algn="just">
              <a:lnSpc>
                <a:spcPct val="110000"/>
              </a:lnSpc>
              <a:spcBef>
                <a:spcPts val="0"/>
              </a:spcBef>
              <a:spcAft>
                <a:spcPts val="600"/>
              </a:spcAft>
              <a:buClr>
                <a:srgbClr val="00467A"/>
              </a:buClr>
            </a:pPr>
            <a:r>
              <a:rPr lang="el-GR" sz="1600" dirty="0" smtClean="0"/>
              <a:t>Για την παρακολούθηση του έργου είναι σημαντικό </a:t>
            </a:r>
            <a:r>
              <a:rPr lang="el-GR" sz="1600" dirty="0"/>
              <a:t>να καθοριστεί </a:t>
            </a:r>
            <a:r>
              <a:rPr lang="el-GR" sz="1600" dirty="0" smtClean="0"/>
              <a:t>ο </a:t>
            </a:r>
            <a:r>
              <a:rPr lang="el-GR" sz="1600" dirty="0"/>
              <a:t>τρόπος που </a:t>
            </a:r>
            <a:r>
              <a:rPr lang="el-GR" sz="1600" dirty="0" smtClean="0"/>
              <a:t>κατανέμονται </a:t>
            </a:r>
            <a:r>
              <a:rPr lang="el-GR" sz="1600" dirty="0"/>
              <a:t>οι δαπάνες του έργου στο </a:t>
            </a:r>
            <a:r>
              <a:rPr lang="el-GR" sz="1600" dirty="0" smtClean="0"/>
              <a:t>χρόνο, ειδικά στα μεγάλα τεχνικά έργα, όπου </a:t>
            </a:r>
            <a:r>
              <a:rPr lang="el-GR" sz="1600" dirty="0"/>
              <a:t>ο </a:t>
            </a:r>
            <a:r>
              <a:rPr lang="el-GR" sz="1600" dirty="0" smtClean="0"/>
              <a:t>προϋπολογισμός είναι </a:t>
            </a:r>
            <a:r>
              <a:rPr lang="el-GR" sz="1600" dirty="0"/>
              <a:t>υψηλός </a:t>
            </a:r>
            <a:r>
              <a:rPr lang="el-GR" sz="1600" dirty="0" smtClean="0"/>
              <a:t>και </a:t>
            </a:r>
            <a:r>
              <a:rPr lang="el-GR" sz="1600" dirty="0"/>
              <a:t>η </a:t>
            </a:r>
            <a:r>
              <a:rPr lang="el-GR" sz="1600" dirty="0" smtClean="0"/>
              <a:t>διάρκεια μεγάλη.</a:t>
            </a:r>
          </a:p>
          <a:p>
            <a:pPr marL="282575" algn="just">
              <a:lnSpc>
                <a:spcPct val="110000"/>
              </a:lnSpc>
              <a:spcBef>
                <a:spcPts val="0"/>
              </a:spcBef>
              <a:spcAft>
                <a:spcPts val="600"/>
              </a:spcAft>
              <a:buClr>
                <a:srgbClr val="00467A"/>
              </a:buClr>
            </a:pPr>
            <a:r>
              <a:rPr lang="el-GR" sz="1600" dirty="0" smtClean="0"/>
              <a:t>Η κατανομή των δαπανών στο χρόνο γίνεται ξεχωριστά για το άμεσο και το έμμεσο κόστος, διότι δυο τύποι κόστους αναπτύσσονται µε διαφορετικό τρόπο. </a:t>
            </a:r>
          </a:p>
          <a:p>
            <a:pPr marL="282575" algn="just">
              <a:lnSpc>
                <a:spcPct val="110000"/>
              </a:lnSpc>
              <a:spcBef>
                <a:spcPts val="0"/>
              </a:spcBef>
              <a:spcAft>
                <a:spcPts val="600"/>
              </a:spcAft>
              <a:buClr>
                <a:srgbClr val="00467A"/>
              </a:buClr>
            </a:pPr>
            <a:r>
              <a:rPr lang="el-GR" sz="1600" dirty="0" smtClean="0"/>
              <a:t>Η χρονική κατανομή του άμεσου κόστους προκύπτει λαμβάνοντας υπόψη το χρόνο εκτέλεσης κάθε εργασίας, τη διάρκειά της και το κόστος της. </a:t>
            </a:r>
          </a:p>
          <a:p>
            <a:pPr marL="282575" algn="just">
              <a:lnSpc>
                <a:spcPct val="110000"/>
              </a:lnSpc>
              <a:spcBef>
                <a:spcPts val="0"/>
              </a:spcBef>
              <a:spcAft>
                <a:spcPts val="600"/>
              </a:spcAft>
            </a:pPr>
            <a:r>
              <a:rPr lang="el-GR" sz="1600" dirty="0" smtClean="0"/>
              <a:t>Το έμμεσο κόστος σε </a:t>
            </a:r>
            <a:r>
              <a:rPr lang="el-GR" sz="1600" dirty="0"/>
              <a:t>κάθε περίοδο προκύπτει </a:t>
            </a:r>
            <a:r>
              <a:rPr lang="el-GR" sz="1600" dirty="0" smtClean="0"/>
              <a:t>κατανέμοντας το συνολικό έμμεσο </a:t>
            </a:r>
            <a:r>
              <a:rPr lang="el-GR" sz="1600" dirty="0"/>
              <a:t>κόστος του έργου στις διάφορες περιόδους µε κάποιο </a:t>
            </a:r>
            <a:r>
              <a:rPr lang="el-GR" sz="1600" dirty="0" smtClean="0"/>
              <a:t>ρεαλιστικό </a:t>
            </a:r>
            <a:r>
              <a:rPr lang="el-GR" sz="1600" dirty="0"/>
              <a:t>τρόπο (</a:t>
            </a:r>
            <a:r>
              <a:rPr lang="el-GR" sz="1600" dirty="0" smtClean="0"/>
              <a:t>πχ, </a:t>
            </a:r>
            <a:r>
              <a:rPr lang="el-GR" sz="1600" dirty="0"/>
              <a:t>µε </a:t>
            </a:r>
            <a:r>
              <a:rPr lang="el-GR" sz="1600" dirty="0" smtClean="0"/>
              <a:t>ισοκατανομή </a:t>
            </a:r>
            <a:r>
              <a:rPr lang="el-GR" sz="1600" dirty="0"/>
              <a:t>στο χρόνο</a:t>
            </a:r>
            <a:r>
              <a:rPr lang="el-GR" sz="1600" dirty="0" smtClean="0"/>
              <a:t>).</a:t>
            </a:r>
          </a:p>
          <a:p>
            <a:pPr marL="285750" indent="-285750" algn="just">
              <a:lnSpc>
                <a:spcPct val="110000"/>
              </a:lnSpc>
              <a:spcBef>
                <a:spcPts val="600"/>
              </a:spcBef>
              <a:spcAft>
                <a:spcPts val="600"/>
              </a:spcAft>
              <a:buClr>
                <a:srgbClr val="00467A"/>
              </a:buClr>
              <a:buFont typeface="Wingdings" panose="05000000000000000000" pitchFamily="2" charset="2"/>
              <a:buChar char="Ø"/>
            </a:pPr>
            <a:r>
              <a:rPr lang="el-GR" sz="1600" b="1" dirty="0" smtClean="0"/>
              <a:t>Καμπύλη </a:t>
            </a:r>
            <a:r>
              <a:rPr lang="el-GR" sz="1600" b="1" dirty="0"/>
              <a:t>αθροιστικού κόστους</a:t>
            </a:r>
          </a:p>
          <a:p>
            <a:pPr marL="282575" algn="just">
              <a:lnSpc>
                <a:spcPct val="110000"/>
              </a:lnSpc>
              <a:spcBef>
                <a:spcPts val="0"/>
              </a:spcBef>
              <a:spcAft>
                <a:spcPts val="600"/>
              </a:spcAft>
            </a:pPr>
            <a:r>
              <a:rPr lang="el-GR" sz="1600" dirty="0" smtClean="0"/>
              <a:t>Η </a:t>
            </a:r>
            <a:r>
              <a:rPr lang="el-GR" sz="1600" dirty="0"/>
              <a:t>καμπύλη </a:t>
            </a:r>
            <a:r>
              <a:rPr lang="el-GR" sz="1600" b="1" dirty="0"/>
              <a:t>αθροιστικού κόστους ή </a:t>
            </a:r>
            <a:r>
              <a:rPr lang="el-GR" sz="1600" b="1" dirty="0" err="1"/>
              <a:t>καµπύλη</a:t>
            </a:r>
            <a:r>
              <a:rPr lang="el-GR" sz="1600" b="1" dirty="0"/>
              <a:t> </a:t>
            </a:r>
            <a:r>
              <a:rPr lang="el-GR" sz="1600" b="1" i="1" dirty="0"/>
              <a:t>S </a:t>
            </a:r>
            <a:r>
              <a:rPr lang="el-GR" sz="1600" dirty="0"/>
              <a:t>ως συνάρτηση του χρόνου παρέχει μια συνδυασμένη άποψη του χρονοδιαγράμματος και του </a:t>
            </a:r>
            <a:r>
              <a:rPr lang="el-GR" sz="1600" b="1" dirty="0"/>
              <a:t>άμεσου κόστους</a:t>
            </a:r>
            <a:r>
              <a:rPr lang="el-GR" sz="1600" dirty="0"/>
              <a:t> του έργου.</a:t>
            </a:r>
            <a:endParaRPr lang="el-GR" sz="1600" dirty="0" smtClean="0"/>
          </a:p>
          <a:p>
            <a:pPr algn="just">
              <a:lnSpc>
                <a:spcPct val="110000"/>
              </a:lnSpc>
              <a:spcBef>
                <a:spcPts val="0"/>
              </a:spcBef>
              <a:spcAft>
                <a:spcPts val="0"/>
              </a:spcAft>
            </a:pPr>
            <a:endParaRPr lang="el-GR" sz="1600" dirty="0" smtClean="0"/>
          </a:p>
          <a:p>
            <a:pPr algn="just">
              <a:lnSpc>
                <a:spcPct val="110000"/>
              </a:lnSpc>
              <a:spcBef>
                <a:spcPts val="0"/>
              </a:spcBef>
              <a:spcAft>
                <a:spcPts val="600"/>
              </a:spcAft>
            </a:pPr>
            <a:r>
              <a:rPr lang="el-GR" sz="1600" dirty="0" smtClean="0"/>
              <a:t>Συνήθως, υπολογίζονται δύο κατανομές δαπανών και καμπύλες αθροιστικού κόστους, που </a:t>
            </a:r>
            <a:r>
              <a:rPr lang="el-GR" sz="1600" dirty="0"/>
              <a:t>αντιστοιχούν στις δυο οριακές περιπτώσεων </a:t>
            </a:r>
            <a:r>
              <a:rPr lang="el-GR" sz="1600" dirty="0" smtClean="0"/>
              <a:t>προγραμματισμού</a:t>
            </a:r>
            <a:r>
              <a:rPr lang="en-US" sz="1600" dirty="0" smtClean="0"/>
              <a:t>,</a:t>
            </a:r>
            <a:r>
              <a:rPr lang="el-GR" sz="1600" dirty="0" smtClean="0"/>
              <a:t> της </a:t>
            </a:r>
            <a:r>
              <a:rPr lang="el-GR" sz="1600" dirty="0" err="1"/>
              <a:t>ενωρίτερης</a:t>
            </a:r>
            <a:r>
              <a:rPr lang="el-GR" sz="1600" dirty="0"/>
              <a:t> </a:t>
            </a:r>
            <a:r>
              <a:rPr lang="el-GR" sz="1600" dirty="0" smtClean="0"/>
              <a:t>και της </a:t>
            </a:r>
            <a:r>
              <a:rPr lang="el-GR" sz="1600" dirty="0"/>
              <a:t>βραδύτερης έναρξης των εργασιών</a:t>
            </a:r>
            <a:r>
              <a:rPr lang="el-GR" sz="1600" dirty="0" smtClean="0"/>
              <a:t>.</a:t>
            </a:r>
            <a:r>
              <a:rPr lang="en-US" sz="1600" dirty="0" smtClean="0"/>
              <a:t> </a:t>
            </a:r>
            <a:endParaRPr lang="el-GR" sz="1600" dirty="0" smtClean="0"/>
          </a:p>
        </p:txBody>
      </p:sp>
    </p:spTree>
    <p:extLst>
      <p:ext uri="{BB962C8B-B14F-4D97-AF65-F5344CB8AC3E}">
        <p14:creationId xmlns:p14="http://schemas.microsoft.com/office/powerpoint/2010/main" xmlns="" val="611050555"/>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57" y="3048000"/>
            <a:ext cx="2971800" cy="1252651"/>
          </a:xfrm>
          <a:prstGeom prst="rect">
            <a:avLst/>
          </a:prstGeom>
        </p:spPr>
        <p:txBody>
          <a:bodyPr wrap="square">
            <a:spAutoFit/>
          </a:bodyPr>
          <a:lstStyle/>
          <a:p>
            <a:pPr>
              <a:lnSpc>
                <a:spcPct val="110000"/>
              </a:lnSpc>
              <a:spcAft>
                <a:spcPts val="600"/>
              </a:spcAft>
            </a:pPr>
            <a:r>
              <a:rPr lang="el-GR" sz="1600" b="1" dirty="0" smtClean="0"/>
              <a:t>Παράδειγμα: </a:t>
            </a:r>
          </a:p>
          <a:p>
            <a:pPr>
              <a:lnSpc>
                <a:spcPct val="110000"/>
              </a:lnSpc>
              <a:spcAft>
                <a:spcPts val="600"/>
              </a:spcAft>
            </a:pPr>
            <a:r>
              <a:rPr lang="el-GR" sz="1600" b="1" dirty="0" smtClean="0"/>
              <a:t>Κατανομή δαπανών και αθροιστικό κόστους σε διάγραμμα </a:t>
            </a:r>
            <a:r>
              <a:rPr lang="en-US" sz="1600" b="1" dirty="0" smtClean="0"/>
              <a:t>Gantt</a:t>
            </a:r>
            <a:endParaRPr lang="el-GR" sz="1600" b="1" dirty="0" smtClean="0"/>
          </a:p>
        </p:txBody>
      </p:sp>
      <p:sp>
        <p:nvSpPr>
          <p:cNvPr id="5" name="TextBox 4"/>
          <p:cNvSpPr txBox="1"/>
          <p:nvPr/>
        </p:nvSpPr>
        <p:spPr>
          <a:xfrm>
            <a:off x="0" y="10886"/>
            <a:ext cx="9144000" cy="384721"/>
          </a:xfrm>
          <a:prstGeom prst="rect">
            <a:avLst/>
          </a:prstGeom>
          <a:noFill/>
        </p:spPr>
        <p:txBody>
          <a:bodyPr wrap="square" rtlCol="0">
            <a:spAutoFit/>
          </a:bodyPr>
          <a:lstStyle/>
          <a:p>
            <a:pPr algn="ctr"/>
            <a:r>
              <a:rPr lang="el-GR" sz="1900" b="1" dirty="0" smtClean="0">
                <a:solidFill>
                  <a:srgbClr val="00467A"/>
                </a:solidFill>
              </a:rPr>
              <a:t>Κατανομή δαπανών στο χρόνο και καμπύλη </a:t>
            </a:r>
            <a:r>
              <a:rPr lang="el-GR" sz="1900" b="1" dirty="0">
                <a:solidFill>
                  <a:srgbClr val="00467A"/>
                </a:solidFill>
              </a:rPr>
              <a:t>αθροιστικού </a:t>
            </a:r>
            <a:r>
              <a:rPr lang="el-GR" sz="1900" b="1" dirty="0" smtClean="0">
                <a:solidFill>
                  <a:srgbClr val="00467A"/>
                </a:solidFill>
              </a:rPr>
              <a:t>κόστους</a:t>
            </a:r>
            <a:endParaRPr lang="el-GR" sz="1900" b="1" dirty="0">
              <a:solidFill>
                <a:srgbClr val="00467A"/>
              </a:solidFill>
            </a:endParaRPr>
          </a:p>
        </p:txBody>
      </p:sp>
      <p:pic>
        <p:nvPicPr>
          <p:cNvPr id="4" name="Picture 3"/>
          <p:cNvPicPr>
            <a:picLocks noChangeAspect="1"/>
          </p:cNvPicPr>
          <p:nvPr/>
        </p:nvPicPr>
        <p:blipFill rotWithShape="1">
          <a:blip r:embed="rId3" cstate="print"/>
          <a:srcRect l="5000" t="16222" r="1666" b="7333"/>
          <a:stretch/>
        </p:blipFill>
        <p:spPr>
          <a:xfrm>
            <a:off x="3320398" y="641510"/>
            <a:ext cx="5760761" cy="2948962"/>
          </a:xfrm>
          <a:prstGeom prst="rect">
            <a:avLst/>
          </a:prstGeom>
          <a:noFill/>
          <a:ln w="19050">
            <a:solidFill>
              <a:srgbClr val="00467A"/>
            </a:solidFill>
            <a:miter lim="800000"/>
            <a:headEnd/>
            <a:tailEnd/>
          </a:ln>
        </p:spPr>
      </p:pic>
      <p:sp>
        <p:nvSpPr>
          <p:cNvPr id="2" name="Rectangle 1"/>
          <p:cNvSpPr/>
          <p:nvPr/>
        </p:nvSpPr>
        <p:spPr>
          <a:xfrm>
            <a:off x="280258" y="774411"/>
            <a:ext cx="2996342" cy="701731"/>
          </a:xfrm>
          <a:prstGeom prst="rect">
            <a:avLst/>
          </a:prstGeom>
        </p:spPr>
        <p:txBody>
          <a:bodyPr wrap="square">
            <a:spAutoFit/>
          </a:bodyPr>
          <a:lstStyle/>
          <a:p>
            <a:pPr algn="r">
              <a:lnSpc>
                <a:spcPct val="110000"/>
              </a:lnSpc>
              <a:spcAft>
                <a:spcPts val="600"/>
              </a:spcAft>
            </a:pPr>
            <a:r>
              <a:rPr lang="el-GR" b="1" dirty="0" err="1" smtClean="0"/>
              <a:t>Ενωρίτερη</a:t>
            </a:r>
            <a:r>
              <a:rPr lang="el-GR" b="1" dirty="0" smtClean="0"/>
              <a:t> </a:t>
            </a:r>
            <a:r>
              <a:rPr lang="el-GR" b="1" dirty="0"/>
              <a:t>έναρξη εργασιών</a:t>
            </a:r>
            <a:endParaRPr lang="el-GR" dirty="0"/>
          </a:p>
        </p:txBody>
      </p:sp>
      <p:sp>
        <p:nvSpPr>
          <p:cNvPr id="7" name="Rectangle 6"/>
          <p:cNvSpPr/>
          <p:nvPr/>
        </p:nvSpPr>
        <p:spPr>
          <a:xfrm>
            <a:off x="280258" y="5731725"/>
            <a:ext cx="2996342" cy="701731"/>
          </a:xfrm>
          <a:prstGeom prst="rect">
            <a:avLst/>
          </a:prstGeom>
        </p:spPr>
        <p:txBody>
          <a:bodyPr wrap="square">
            <a:spAutoFit/>
          </a:bodyPr>
          <a:lstStyle/>
          <a:p>
            <a:pPr algn="r">
              <a:lnSpc>
                <a:spcPct val="110000"/>
              </a:lnSpc>
              <a:spcAft>
                <a:spcPts val="600"/>
              </a:spcAft>
            </a:pPr>
            <a:r>
              <a:rPr lang="el-GR" b="1" dirty="0" smtClean="0"/>
              <a:t>Βραδύτερη </a:t>
            </a:r>
            <a:r>
              <a:rPr lang="el-GR" b="1" dirty="0"/>
              <a:t>έναρξη εργασιών</a:t>
            </a:r>
            <a:endParaRPr lang="el-GR" dirty="0"/>
          </a:p>
        </p:txBody>
      </p:sp>
      <p:pic>
        <p:nvPicPr>
          <p:cNvPr id="8" name="Picture 7"/>
          <p:cNvPicPr>
            <a:picLocks noChangeAspect="1"/>
          </p:cNvPicPr>
          <p:nvPr/>
        </p:nvPicPr>
        <p:blipFill rotWithShape="1">
          <a:blip r:embed="rId4" cstate="print"/>
          <a:srcRect l="4446" t="16222" r="1667" b="7333"/>
          <a:stretch/>
        </p:blipFill>
        <p:spPr>
          <a:xfrm>
            <a:off x="3286266" y="3814603"/>
            <a:ext cx="5794893" cy="2948962"/>
          </a:xfrm>
          <a:prstGeom prst="rect">
            <a:avLst/>
          </a:prstGeom>
          <a:noFill/>
          <a:ln w="19050">
            <a:solidFill>
              <a:srgbClr val="00467A"/>
            </a:solidFill>
            <a:miter lim="800000"/>
            <a:headEnd/>
            <a:tailEnd/>
          </a:ln>
        </p:spPr>
      </p:pic>
    </p:spTree>
    <p:extLst>
      <p:ext uri="{BB962C8B-B14F-4D97-AF65-F5344CB8AC3E}">
        <p14:creationId xmlns:p14="http://schemas.microsoft.com/office/powerpoint/2010/main" xmlns="" val="3361100782"/>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19127"/>
            <a:ext cx="9144000" cy="363176"/>
          </a:xfrm>
          <a:prstGeom prst="rect">
            <a:avLst/>
          </a:prstGeom>
        </p:spPr>
        <p:txBody>
          <a:bodyPr wrap="square">
            <a:spAutoFit/>
          </a:bodyPr>
          <a:lstStyle/>
          <a:p>
            <a:pPr algn="ctr">
              <a:lnSpc>
                <a:spcPct val="110000"/>
              </a:lnSpc>
              <a:spcAft>
                <a:spcPts val="600"/>
              </a:spcAft>
            </a:pPr>
            <a:r>
              <a:rPr lang="el-GR" sz="1600" b="1" dirty="0" smtClean="0"/>
              <a:t>Παράδειγμα: Διάγραμμα κατανομής δαπανών</a:t>
            </a:r>
          </a:p>
        </p:txBody>
      </p:sp>
      <p:sp>
        <p:nvSpPr>
          <p:cNvPr id="5" name="TextBox 4"/>
          <p:cNvSpPr txBox="1"/>
          <p:nvPr/>
        </p:nvSpPr>
        <p:spPr>
          <a:xfrm>
            <a:off x="0" y="10886"/>
            <a:ext cx="9144000" cy="384721"/>
          </a:xfrm>
          <a:prstGeom prst="rect">
            <a:avLst/>
          </a:prstGeom>
          <a:noFill/>
        </p:spPr>
        <p:txBody>
          <a:bodyPr wrap="square" rtlCol="0">
            <a:spAutoFit/>
          </a:bodyPr>
          <a:lstStyle/>
          <a:p>
            <a:pPr algn="ctr"/>
            <a:r>
              <a:rPr lang="el-GR" sz="1900" b="1" dirty="0" smtClean="0">
                <a:solidFill>
                  <a:srgbClr val="00467A"/>
                </a:solidFill>
              </a:rPr>
              <a:t>Κατανομή δαπανών στο χρόνο και καμπύλη </a:t>
            </a:r>
            <a:r>
              <a:rPr lang="el-GR" sz="1900" b="1" dirty="0">
                <a:solidFill>
                  <a:srgbClr val="00467A"/>
                </a:solidFill>
              </a:rPr>
              <a:t>αθροιστικού </a:t>
            </a:r>
            <a:r>
              <a:rPr lang="el-GR" sz="1900" b="1" dirty="0" smtClean="0">
                <a:solidFill>
                  <a:srgbClr val="00467A"/>
                </a:solidFill>
              </a:rPr>
              <a:t>κόστους</a:t>
            </a:r>
            <a:endParaRPr lang="el-GR" sz="1900" b="1" dirty="0">
              <a:solidFill>
                <a:srgbClr val="00467A"/>
              </a:solidFill>
            </a:endParaRPr>
          </a:p>
        </p:txBody>
      </p:sp>
      <p:pic>
        <p:nvPicPr>
          <p:cNvPr id="6" name="Picture 5"/>
          <p:cNvPicPr>
            <a:picLocks noChangeAspect="1"/>
          </p:cNvPicPr>
          <p:nvPr/>
        </p:nvPicPr>
        <p:blipFill rotWithShape="1">
          <a:blip r:embed="rId3" cstate="print"/>
          <a:srcRect l="11667" t="14445" r="10000" b="8222"/>
          <a:stretch/>
        </p:blipFill>
        <p:spPr>
          <a:xfrm>
            <a:off x="1428750" y="1371600"/>
            <a:ext cx="6286500" cy="3878904"/>
          </a:xfrm>
          <a:prstGeom prst="rect">
            <a:avLst/>
          </a:prstGeom>
          <a:noFill/>
          <a:ln w="19050">
            <a:solidFill>
              <a:srgbClr val="00467A"/>
            </a:solidFill>
            <a:miter lim="800000"/>
            <a:headEnd/>
            <a:tailEnd/>
          </a:ln>
        </p:spPr>
      </p:pic>
    </p:spTree>
    <p:extLst>
      <p:ext uri="{BB962C8B-B14F-4D97-AF65-F5344CB8AC3E}">
        <p14:creationId xmlns:p14="http://schemas.microsoft.com/office/powerpoint/2010/main" xmlns="" val="209266115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14401"/>
            <a:ext cx="9144000" cy="3354765"/>
          </a:xfrm>
          <a:prstGeom prst="rect">
            <a:avLst/>
          </a:prstGeom>
          <a:noFill/>
        </p:spPr>
        <p:txBody>
          <a:bodyPr wrap="square" rtlCol="0">
            <a:spAutoFit/>
          </a:bodyPr>
          <a:lstStyle/>
          <a:p>
            <a:pPr marL="1371600" indent="-515938">
              <a:lnSpc>
                <a:spcPct val="130000"/>
              </a:lnSpc>
              <a:spcAft>
                <a:spcPts val="600"/>
              </a:spcAft>
              <a:buClr>
                <a:srgbClr val="00467A"/>
              </a:buClr>
              <a:buFont typeface="Wingdings" pitchFamily="2" charset="2"/>
              <a:buChar char="v"/>
            </a:pPr>
            <a:r>
              <a:rPr lang="el-GR" sz="2000" b="1" dirty="0">
                <a:solidFill>
                  <a:srgbClr val="00467A"/>
                </a:solidFill>
              </a:rPr>
              <a:t>Παραγωγικό μέσο ή </a:t>
            </a:r>
            <a:r>
              <a:rPr lang="el-GR" sz="2000" b="1" dirty="0" smtClean="0">
                <a:solidFill>
                  <a:srgbClr val="00467A"/>
                </a:solidFill>
              </a:rPr>
              <a:t>πόρος</a:t>
            </a:r>
          </a:p>
          <a:p>
            <a:pPr marL="1371600" indent="-515938">
              <a:lnSpc>
                <a:spcPct val="130000"/>
              </a:lnSpc>
              <a:spcAft>
                <a:spcPts val="600"/>
              </a:spcAft>
              <a:buClr>
                <a:srgbClr val="00467A"/>
              </a:buClr>
              <a:buFont typeface="Wingdings" pitchFamily="2" charset="2"/>
              <a:buChar char="v"/>
            </a:pPr>
            <a:r>
              <a:rPr lang="el-GR" sz="2000" b="1" dirty="0">
                <a:solidFill>
                  <a:srgbClr val="00467A"/>
                </a:solidFill>
              </a:rPr>
              <a:t>Κατηγοριοποίηση των </a:t>
            </a:r>
            <a:r>
              <a:rPr lang="el-GR" sz="2000" b="1" dirty="0" smtClean="0">
                <a:solidFill>
                  <a:srgbClr val="00467A"/>
                </a:solidFill>
              </a:rPr>
              <a:t>πόρων</a:t>
            </a:r>
          </a:p>
          <a:p>
            <a:pPr marL="1371600" indent="-515938">
              <a:lnSpc>
                <a:spcPct val="130000"/>
              </a:lnSpc>
              <a:spcAft>
                <a:spcPts val="600"/>
              </a:spcAft>
              <a:buClr>
                <a:srgbClr val="00467A"/>
              </a:buClr>
              <a:buFont typeface="Wingdings" pitchFamily="2" charset="2"/>
              <a:buChar char="v"/>
            </a:pPr>
            <a:r>
              <a:rPr lang="el-GR" sz="2000" b="1" dirty="0">
                <a:solidFill>
                  <a:srgbClr val="00467A"/>
                </a:solidFill>
              </a:rPr>
              <a:t>Το πρόβλημα κατανομής </a:t>
            </a:r>
            <a:r>
              <a:rPr lang="el-GR" sz="2000" b="1" dirty="0" smtClean="0">
                <a:solidFill>
                  <a:srgbClr val="00467A"/>
                </a:solidFill>
              </a:rPr>
              <a:t>πόρων</a:t>
            </a:r>
          </a:p>
          <a:p>
            <a:pPr marL="1371600" indent="-515938">
              <a:lnSpc>
                <a:spcPct val="130000"/>
              </a:lnSpc>
              <a:spcAft>
                <a:spcPts val="600"/>
              </a:spcAft>
              <a:buClr>
                <a:srgbClr val="00467A"/>
              </a:buClr>
              <a:buFont typeface="Wingdings" pitchFamily="2" charset="2"/>
              <a:buChar char="v"/>
            </a:pPr>
            <a:r>
              <a:rPr lang="el-GR" sz="2000" b="1" dirty="0">
                <a:solidFill>
                  <a:srgbClr val="00467A"/>
                </a:solidFill>
              </a:rPr>
              <a:t>Διάγραμμα κατανομής πόρων στο </a:t>
            </a:r>
            <a:r>
              <a:rPr lang="el-GR" sz="2000" b="1" dirty="0" smtClean="0">
                <a:solidFill>
                  <a:srgbClr val="00467A"/>
                </a:solidFill>
              </a:rPr>
              <a:t>χρόνο</a:t>
            </a:r>
          </a:p>
          <a:p>
            <a:pPr marL="1371600" indent="-515938">
              <a:lnSpc>
                <a:spcPct val="130000"/>
              </a:lnSpc>
              <a:spcAft>
                <a:spcPts val="600"/>
              </a:spcAft>
              <a:buClr>
                <a:srgbClr val="00467A"/>
              </a:buClr>
              <a:buFont typeface="Wingdings" pitchFamily="2" charset="2"/>
              <a:buChar char="v"/>
            </a:pPr>
            <a:r>
              <a:rPr lang="el-GR" sz="2000" b="1" dirty="0">
                <a:solidFill>
                  <a:srgbClr val="00467A"/>
                </a:solidFill>
              </a:rPr>
              <a:t>Εξομάλυνση των διαγραμμάτων κατανομής </a:t>
            </a:r>
            <a:r>
              <a:rPr lang="el-GR" sz="2000" b="1" dirty="0" smtClean="0">
                <a:solidFill>
                  <a:srgbClr val="00467A"/>
                </a:solidFill>
              </a:rPr>
              <a:t>πόρων</a:t>
            </a:r>
          </a:p>
          <a:p>
            <a:pPr marL="1371600" indent="-515938">
              <a:lnSpc>
                <a:spcPct val="130000"/>
              </a:lnSpc>
              <a:spcAft>
                <a:spcPts val="600"/>
              </a:spcAft>
              <a:buClr>
                <a:srgbClr val="00467A"/>
              </a:buClr>
              <a:buFont typeface="Wingdings" pitchFamily="2" charset="2"/>
              <a:buChar char="v"/>
            </a:pPr>
            <a:r>
              <a:rPr lang="el-GR" sz="2000" b="1" dirty="0" smtClean="0">
                <a:solidFill>
                  <a:srgbClr val="00467A"/>
                </a:solidFill>
              </a:rPr>
              <a:t>Προγραμματισμός χρήσης πόρων με περιορισμούς</a:t>
            </a:r>
          </a:p>
          <a:p>
            <a:pPr marL="1371600" indent="-515938">
              <a:lnSpc>
                <a:spcPct val="130000"/>
              </a:lnSpc>
              <a:spcAft>
                <a:spcPts val="600"/>
              </a:spcAft>
              <a:buClr>
                <a:srgbClr val="00467A"/>
              </a:buClr>
              <a:buFont typeface="Wingdings" pitchFamily="2" charset="2"/>
              <a:buChar char="v"/>
            </a:pPr>
            <a:r>
              <a:rPr lang="el-GR" sz="2000" b="1" dirty="0" smtClean="0">
                <a:solidFill>
                  <a:srgbClr val="00467A"/>
                </a:solidFill>
              </a:rPr>
              <a:t>Προβλήματα 1 και 2</a:t>
            </a:r>
          </a:p>
        </p:txBody>
      </p:sp>
      <p:sp>
        <p:nvSpPr>
          <p:cNvPr id="7" name="Rectangle 6"/>
          <p:cNvSpPr/>
          <p:nvPr/>
        </p:nvSpPr>
        <p:spPr>
          <a:xfrm>
            <a:off x="0" y="-13477"/>
            <a:ext cx="9144000" cy="492443"/>
          </a:xfrm>
          <a:prstGeom prst="rect">
            <a:avLst/>
          </a:prstGeom>
        </p:spPr>
        <p:txBody>
          <a:bodyPr wrap="square">
            <a:spAutoFit/>
          </a:bodyPr>
          <a:lstStyle/>
          <a:p>
            <a:pPr algn="ctr"/>
            <a:r>
              <a:rPr lang="el-GR" sz="2600" b="1" dirty="0" smtClean="0">
                <a:solidFill>
                  <a:srgbClr val="00467A"/>
                </a:solidFill>
              </a:rPr>
              <a:t>Μέρος 1</a:t>
            </a:r>
            <a:r>
              <a:rPr lang="el-GR" sz="2600" b="1" baseline="30000" dirty="0" smtClean="0">
                <a:solidFill>
                  <a:srgbClr val="00467A"/>
                </a:solidFill>
              </a:rPr>
              <a:t>ο</a:t>
            </a:r>
            <a:r>
              <a:rPr lang="el-GR" sz="2600" b="1" dirty="0" smtClean="0">
                <a:solidFill>
                  <a:srgbClr val="00467A"/>
                </a:solidFill>
              </a:rPr>
              <a:t>: Προγραμματισμός διάθεσης πόρων</a:t>
            </a:r>
            <a:endParaRPr lang="el-GR" sz="2600"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09600"/>
            <a:ext cx="9144000" cy="338041"/>
          </a:xfrm>
          <a:prstGeom prst="rect">
            <a:avLst/>
          </a:prstGeom>
        </p:spPr>
        <p:txBody>
          <a:bodyPr wrap="square">
            <a:spAutoFit/>
          </a:bodyPr>
          <a:lstStyle/>
          <a:p>
            <a:pPr algn="ctr">
              <a:lnSpc>
                <a:spcPct val="110000"/>
              </a:lnSpc>
              <a:spcAft>
                <a:spcPts val="600"/>
              </a:spcAft>
            </a:pPr>
            <a:r>
              <a:rPr lang="el-GR" sz="1600" b="1" dirty="0" smtClean="0"/>
              <a:t>Παράδειγμα: Καμπύλη αθροιστικού κόστους</a:t>
            </a:r>
          </a:p>
        </p:txBody>
      </p:sp>
      <p:sp>
        <p:nvSpPr>
          <p:cNvPr id="5" name="TextBox 4"/>
          <p:cNvSpPr txBox="1"/>
          <p:nvPr/>
        </p:nvSpPr>
        <p:spPr>
          <a:xfrm>
            <a:off x="0" y="10886"/>
            <a:ext cx="9144000" cy="384721"/>
          </a:xfrm>
          <a:prstGeom prst="rect">
            <a:avLst/>
          </a:prstGeom>
          <a:noFill/>
        </p:spPr>
        <p:txBody>
          <a:bodyPr wrap="square" rtlCol="0">
            <a:spAutoFit/>
          </a:bodyPr>
          <a:lstStyle/>
          <a:p>
            <a:pPr algn="ctr"/>
            <a:r>
              <a:rPr lang="el-GR" sz="1900" b="1" dirty="0" smtClean="0">
                <a:solidFill>
                  <a:srgbClr val="00467A"/>
                </a:solidFill>
              </a:rPr>
              <a:t>Κατανομή δαπανών στο χρόνο και καμπύλη </a:t>
            </a:r>
            <a:r>
              <a:rPr lang="el-GR" sz="1900" b="1" dirty="0">
                <a:solidFill>
                  <a:srgbClr val="00467A"/>
                </a:solidFill>
              </a:rPr>
              <a:t>αθροιστικού </a:t>
            </a:r>
            <a:r>
              <a:rPr lang="el-GR" sz="1900" b="1" dirty="0" smtClean="0">
                <a:solidFill>
                  <a:srgbClr val="00467A"/>
                </a:solidFill>
              </a:rPr>
              <a:t>κόστους</a:t>
            </a:r>
            <a:endParaRPr lang="el-GR" sz="1900" b="1" dirty="0">
              <a:solidFill>
                <a:srgbClr val="00467A"/>
              </a:solidFill>
            </a:endParaRPr>
          </a:p>
        </p:txBody>
      </p:sp>
      <p:pic>
        <p:nvPicPr>
          <p:cNvPr id="2" name="Picture 1"/>
          <p:cNvPicPr>
            <a:picLocks noChangeAspect="1"/>
          </p:cNvPicPr>
          <p:nvPr/>
        </p:nvPicPr>
        <p:blipFill rotWithShape="1">
          <a:blip r:embed="rId3" cstate="print"/>
          <a:srcRect l="6666" t="15334" r="15001" b="9111"/>
          <a:stretch/>
        </p:blipFill>
        <p:spPr>
          <a:xfrm>
            <a:off x="1010785" y="1055675"/>
            <a:ext cx="7122429" cy="4293663"/>
          </a:xfrm>
          <a:prstGeom prst="rect">
            <a:avLst/>
          </a:prstGeom>
          <a:noFill/>
          <a:ln w="19050">
            <a:solidFill>
              <a:srgbClr val="00467A"/>
            </a:solidFill>
            <a:miter lim="800000"/>
            <a:headEnd/>
            <a:tailEnd/>
          </a:ln>
        </p:spPr>
      </p:pic>
      <p:sp>
        <p:nvSpPr>
          <p:cNvPr id="4" name="Rectangle 3"/>
          <p:cNvSpPr/>
          <p:nvPr/>
        </p:nvSpPr>
        <p:spPr>
          <a:xfrm>
            <a:off x="0" y="5410200"/>
            <a:ext cx="9144000" cy="1077218"/>
          </a:xfrm>
          <a:prstGeom prst="rect">
            <a:avLst/>
          </a:prstGeom>
        </p:spPr>
        <p:txBody>
          <a:bodyPr wrap="square">
            <a:spAutoFit/>
          </a:bodyPr>
          <a:lstStyle/>
          <a:p>
            <a:r>
              <a:rPr lang="el-GR" sz="1600" dirty="0"/>
              <a:t>Η καμπύλη που αντιστοιχεί στην </a:t>
            </a:r>
            <a:r>
              <a:rPr lang="el-GR" sz="1600" dirty="0" err="1"/>
              <a:t>ενωρίτερη</a:t>
            </a:r>
            <a:r>
              <a:rPr lang="el-GR" sz="1600" dirty="0"/>
              <a:t> έναρξη παρουσιάζει σχετικά απότομη άνοδο στο αρχικό στάδιο του έργου, ενώ η απότομη άνοδος της </a:t>
            </a:r>
            <a:r>
              <a:rPr lang="el-GR" sz="1600" dirty="0" smtClean="0"/>
              <a:t>καμπύλης που αντιστοιχεί στη βραδύτερη έναρξη </a:t>
            </a:r>
            <a:r>
              <a:rPr lang="el-GR" sz="1600" dirty="0"/>
              <a:t>εμφανίζεται προς το τέλος του έργου. Οι δυο καμπύλες</a:t>
            </a:r>
            <a:r>
              <a:rPr lang="el-GR" sz="1600" i="1" dirty="0"/>
              <a:t> </a:t>
            </a:r>
            <a:r>
              <a:rPr lang="el-GR" sz="1600" dirty="0"/>
              <a:t>έχουν κοινό σημείο αρχής και κοινό σημείο πέρατος.</a:t>
            </a:r>
          </a:p>
        </p:txBody>
      </p:sp>
    </p:spTree>
    <p:extLst>
      <p:ext uri="{BB962C8B-B14F-4D97-AF65-F5344CB8AC3E}">
        <p14:creationId xmlns:p14="http://schemas.microsoft.com/office/powerpoint/2010/main" xmlns="" val="4249574249"/>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smtClean="0">
                <a:solidFill>
                  <a:srgbClr val="00467A"/>
                </a:solidFill>
              </a:rPr>
              <a:t>Κατάσταση δαπανών - εσόδων</a:t>
            </a:r>
            <a:endParaRPr lang="el-GR" sz="2400" b="1" dirty="0">
              <a:solidFill>
                <a:srgbClr val="00467A"/>
              </a:solidFill>
            </a:endParaRPr>
          </a:p>
        </p:txBody>
      </p:sp>
      <p:sp>
        <p:nvSpPr>
          <p:cNvPr id="2" name="Rectangle 1"/>
          <p:cNvSpPr/>
          <p:nvPr/>
        </p:nvSpPr>
        <p:spPr>
          <a:xfrm>
            <a:off x="0" y="598714"/>
            <a:ext cx="9144000" cy="5958041"/>
          </a:xfrm>
          <a:prstGeom prst="rect">
            <a:avLst/>
          </a:prstGeom>
        </p:spPr>
        <p:txBody>
          <a:bodyPr wrap="square">
            <a:spAutoFit/>
          </a:bodyPr>
          <a:lstStyle/>
          <a:p>
            <a:pPr algn="just">
              <a:lnSpc>
                <a:spcPct val="110000"/>
              </a:lnSpc>
              <a:spcAft>
                <a:spcPts val="500"/>
              </a:spcAft>
            </a:pPr>
            <a:r>
              <a:rPr lang="el-GR" sz="1600" dirty="0" smtClean="0"/>
              <a:t>Στην </a:t>
            </a:r>
            <a:r>
              <a:rPr lang="el-GR" sz="1600" dirty="0"/>
              <a:t>κατάσταση δαπανών – εσόδων </a:t>
            </a:r>
            <a:r>
              <a:rPr lang="el-GR" sz="1600" dirty="0" smtClean="0"/>
              <a:t>καταγράφεται </a:t>
            </a:r>
            <a:r>
              <a:rPr lang="el-GR" sz="1600" dirty="0"/>
              <a:t>η </a:t>
            </a:r>
            <a:r>
              <a:rPr lang="el-GR" sz="1600" b="1" dirty="0" smtClean="0"/>
              <a:t>πραγματική χρηματοροή</a:t>
            </a:r>
            <a:r>
              <a:rPr lang="el-GR" sz="1600" dirty="0" smtClean="0"/>
              <a:t> ενός έργου </a:t>
            </a:r>
            <a:r>
              <a:rPr lang="el-GR" sz="1600" b="1" dirty="0" smtClean="0"/>
              <a:t>κατά τη </a:t>
            </a:r>
            <a:r>
              <a:rPr lang="el-GR" sz="1600" b="1" dirty="0"/>
              <a:t>διάρκεια εκτέλεσής του</a:t>
            </a:r>
            <a:r>
              <a:rPr lang="el-GR" sz="1600" dirty="0"/>
              <a:t>. </a:t>
            </a:r>
            <a:endParaRPr lang="el-GR" sz="1600" dirty="0" smtClean="0"/>
          </a:p>
          <a:p>
            <a:pPr algn="just">
              <a:lnSpc>
                <a:spcPct val="110000"/>
              </a:lnSpc>
              <a:spcAft>
                <a:spcPts val="500"/>
              </a:spcAft>
            </a:pPr>
            <a:r>
              <a:rPr lang="el-GR" sz="1600" dirty="0" smtClean="0"/>
              <a:t>Σε </a:t>
            </a:r>
            <a:r>
              <a:rPr lang="el-GR" sz="1600" dirty="0"/>
              <a:t>κάθε περίοδο </a:t>
            </a:r>
            <a:r>
              <a:rPr lang="el-GR" sz="1600" dirty="0" smtClean="0"/>
              <a:t>αναφοράς καταγράφονται έσοδα </a:t>
            </a:r>
            <a:r>
              <a:rPr lang="el-GR" sz="1600" dirty="0"/>
              <a:t>που </a:t>
            </a:r>
            <a:r>
              <a:rPr lang="el-GR" sz="1600" dirty="0" smtClean="0"/>
              <a:t>αναμένονται </a:t>
            </a:r>
            <a:r>
              <a:rPr lang="el-GR" sz="1600" dirty="0"/>
              <a:t>από </a:t>
            </a:r>
            <a:r>
              <a:rPr lang="el-GR" sz="1600" dirty="0" smtClean="0"/>
              <a:t>πληρωμές </a:t>
            </a:r>
            <a:r>
              <a:rPr lang="el-GR" sz="1600" dirty="0"/>
              <a:t>για εργασίες που έχουν εκτελεστεί και </a:t>
            </a:r>
            <a:r>
              <a:rPr lang="el-GR" sz="1600" dirty="0" smtClean="0"/>
              <a:t>δαπάνες, πχ,  πληρωμές </a:t>
            </a:r>
            <a:r>
              <a:rPr lang="el-GR" sz="1600" dirty="0"/>
              <a:t>προσωπικού, </a:t>
            </a:r>
            <a:r>
              <a:rPr lang="el-GR" sz="1600" dirty="0" smtClean="0"/>
              <a:t>προμήθεια υλικών, </a:t>
            </a:r>
            <a:r>
              <a:rPr lang="el-GR" sz="1600" dirty="0"/>
              <a:t>κτλ. </a:t>
            </a:r>
            <a:r>
              <a:rPr lang="el-GR" sz="1600" dirty="0" smtClean="0"/>
              <a:t>Οι </a:t>
            </a:r>
            <a:r>
              <a:rPr lang="el-GR" sz="1600" dirty="0"/>
              <a:t>δαπάνες και τα έσοδα </a:t>
            </a:r>
            <a:r>
              <a:rPr lang="el-GR" sz="1600" dirty="0" smtClean="0"/>
              <a:t>εγγράφονται </a:t>
            </a:r>
            <a:r>
              <a:rPr lang="el-GR" sz="1600" b="1" dirty="0" smtClean="0"/>
              <a:t>ανά κατηγορία δαπάνης</a:t>
            </a:r>
            <a:r>
              <a:rPr lang="el-GR" sz="1600" dirty="0" smtClean="0"/>
              <a:t> και είναι </a:t>
            </a:r>
            <a:r>
              <a:rPr lang="el-GR" sz="1600" dirty="0"/>
              <a:t>αυτά που πραγματικά καταβάλλονται ή εισπράττονται </a:t>
            </a:r>
            <a:r>
              <a:rPr lang="el-GR" sz="1600" dirty="0" smtClean="0"/>
              <a:t>(ή αναμένεται να εισπραχθούν) στην </a:t>
            </a:r>
            <a:r>
              <a:rPr lang="el-GR" sz="1600" dirty="0"/>
              <a:t>εξεταζόμενη περίοδο κι όχι αυτά που αντιστοιχούν σε εργασία ή σε υλικά που είχαν </a:t>
            </a:r>
            <a:r>
              <a:rPr lang="el-GR" sz="1600" dirty="0" smtClean="0"/>
              <a:t>προγραμματιστεί. </a:t>
            </a:r>
          </a:p>
          <a:p>
            <a:pPr algn="just">
              <a:lnSpc>
                <a:spcPct val="110000"/>
              </a:lnSpc>
              <a:spcAft>
                <a:spcPts val="500"/>
              </a:spcAft>
            </a:pPr>
            <a:r>
              <a:rPr lang="el-GR" sz="1600" dirty="0" smtClean="0"/>
              <a:t>Η </a:t>
            </a:r>
            <a:r>
              <a:rPr lang="el-GR" sz="1600" dirty="0"/>
              <a:t>διάκριση αυτή είναι απαραίτητη για να προκύψει η </a:t>
            </a:r>
            <a:r>
              <a:rPr lang="el-GR" sz="1600" dirty="0" smtClean="0"/>
              <a:t>πραγματική χρηματοροή</a:t>
            </a:r>
            <a:r>
              <a:rPr lang="el-GR" sz="1600" dirty="0"/>
              <a:t>, η </a:t>
            </a:r>
            <a:r>
              <a:rPr lang="el-GR" sz="1600" dirty="0" smtClean="0"/>
              <a:t>οποία δεν </a:t>
            </a:r>
            <a:r>
              <a:rPr lang="el-GR" sz="1600" dirty="0"/>
              <a:t>ακολουθεί ακριβώς τη </a:t>
            </a:r>
            <a:r>
              <a:rPr lang="el-GR" sz="1600" dirty="0" smtClean="0"/>
              <a:t>χρησιμοποίηση </a:t>
            </a:r>
            <a:r>
              <a:rPr lang="el-GR" sz="1600" dirty="0"/>
              <a:t>των </a:t>
            </a:r>
            <a:r>
              <a:rPr lang="el-GR" sz="1600" dirty="0" smtClean="0"/>
              <a:t>πόρων, διότι:</a:t>
            </a:r>
          </a:p>
          <a:p>
            <a:pPr marL="285750" indent="-285750" algn="just">
              <a:lnSpc>
                <a:spcPct val="110000"/>
              </a:lnSpc>
              <a:spcAft>
                <a:spcPts val="500"/>
              </a:spcAft>
              <a:buClr>
                <a:srgbClr val="00467A"/>
              </a:buClr>
              <a:buFont typeface="Wingdings" panose="05000000000000000000" pitchFamily="2" charset="2"/>
              <a:buChar char="Ø"/>
            </a:pPr>
            <a:r>
              <a:rPr lang="el-GR" sz="1600" dirty="0"/>
              <a:t>το προσωπικό πληρώνεται κάθε </a:t>
            </a:r>
            <a:r>
              <a:rPr lang="el-GR" sz="1600" dirty="0" smtClean="0"/>
              <a:t>εβδομάδα/μήνα </a:t>
            </a:r>
            <a:r>
              <a:rPr lang="el-GR" sz="1600" dirty="0"/>
              <a:t>για τον αντίστοιχο χρόνο εργασίας,</a:t>
            </a:r>
          </a:p>
          <a:p>
            <a:pPr marL="285750" indent="-285750" algn="just">
              <a:lnSpc>
                <a:spcPct val="110000"/>
              </a:lnSpc>
              <a:spcAft>
                <a:spcPts val="500"/>
              </a:spcAft>
              <a:buClr>
                <a:srgbClr val="00467A"/>
              </a:buClr>
              <a:buFont typeface="Wingdings" panose="05000000000000000000" pitchFamily="2" charset="2"/>
              <a:buChar char="Ø"/>
            </a:pPr>
            <a:r>
              <a:rPr lang="el-GR" sz="1600" dirty="0"/>
              <a:t>η </a:t>
            </a:r>
            <a:r>
              <a:rPr lang="el-GR" sz="1600" dirty="0" smtClean="0"/>
              <a:t>αποζημίωση </a:t>
            </a:r>
            <a:r>
              <a:rPr lang="el-GR" sz="1600" dirty="0"/>
              <a:t>για υπεργολαβία ή ενοικίαση </a:t>
            </a:r>
            <a:r>
              <a:rPr lang="el-GR" sz="1600" dirty="0" smtClean="0"/>
              <a:t>εξοπλισμού </a:t>
            </a:r>
            <a:r>
              <a:rPr lang="el-GR" sz="1600" dirty="0"/>
              <a:t>καταβάλλεται </a:t>
            </a:r>
            <a:r>
              <a:rPr lang="el-GR" sz="1600" dirty="0" smtClean="0"/>
              <a:t>συγκεντρωτικά </a:t>
            </a:r>
            <a:r>
              <a:rPr lang="el-GR" sz="1600" dirty="0"/>
              <a:t>ή µε δόσεις σε χρόνους που </a:t>
            </a:r>
            <a:r>
              <a:rPr lang="el-GR" sz="1600" dirty="0" smtClean="0"/>
              <a:t>συμφωνούνται </a:t>
            </a:r>
            <a:r>
              <a:rPr lang="el-GR" sz="1600" dirty="0"/>
              <a:t>και συχνά µε </a:t>
            </a:r>
            <a:r>
              <a:rPr lang="el-GR" sz="1600" dirty="0" smtClean="0"/>
              <a:t>καθυστέρηση από </a:t>
            </a:r>
            <a:r>
              <a:rPr lang="el-GR" sz="1600" dirty="0"/>
              <a:t>το χρόνο έναρξης,</a:t>
            </a:r>
          </a:p>
          <a:p>
            <a:pPr marL="285750" indent="-285750" algn="just">
              <a:lnSpc>
                <a:spcPct val="110000"/>
              </a:lnSpc>
              <a:spcAft>
                <a:spcPts val="500"/>
              </a:spcAft>
              <a:buClr>
                <a:srgbClr val="00467A"/>
              </a:buClr>
              <a:buFont typeface="Wingdings" panose="05000000000000000000" pitchFamily="2" charset="2"/>
              <a:buChar char="Ø"/>
            </a:pPr>
            <a:r>
              <a:rPr lang="el-GR" sz="1600" dirty="0"/>
              <a:t>η </a:t>
            </a:r>
            <a:r>
              <a:rPr lang="el-GR" sz="1600" dirty="0" smtClean="0"/>
              <a:t>αποζημίωση </a:t>
            </a:r>
            <a:r>
              <a:rPr lang="el-GR" sz="1600" dirty="0"/>
              <a:t>για αγορά υλικών </a:t>
            </a:r>
            <a:r>
              <a:rPr lang="el-GR" sz="1600" dirty="0" smtClean="0"/>
              <a:t>περιλαμβάνει μια </a:t>
            </a:r>
            <a:r>
              <a:rPr lang="el-GR" sz="1600" dirty="0"/>
              <a:t>προκαταβολή κατά την παραγγελία και εξόφληση κατά ή </a:t>
            </a:r>
            <a:r>
              <a:rPr lang="el-GR" sz="1600" dirty="0" smtClean="0"/>
              <a:t>μετά </a:t>
            </a:r>
            <a:r>
              <a:rPr lang="el-GR" sz="1600" dirty="0"/>
              <a:t>την παραλαβή των υλικών,</a:t>
            </a:r>
          </a:p>
          <a:p>
            <a:pPr marL="285750" indent="-285750" algn="just">
              <a:lnSpc>
                <a:spcPct val="110000"/>
              </a:lnSpc>
              <a:spcAft>
                <a:spcPts val="500"/>
              </a:spcAft>
              <a:buClr>
                <a:srgbClr val="00467A"/>
              </a:buClr>
              <a:buFont typeface="Wingdings" panose="05000000000000000000" pitchFamily="2" charset="2"/>
              <a:buChar char="Ø"/>
            </a:pPr>
            <a:r>
              <a:rPr lang="el-GR" sz="1600" dirty="0"/>
              <a:t>οι αγορές λιανικής πληρώνονται </a:t>
            </a:r>
            <a:r>
              <a:rPr lang="el-GR" sz="1600" dirty="0" smtClean="0"/>
              <a:t>άμεσα</a:t>
            </a:r>
            <a:r>
              <a:rPr lang="el-GR" sz="1600" dirty="0"/>
              <a:t>,</a:t>
            </a:r>
          </a:p>
          <a:p>
            <a:pPr marL="285750" indent="-285750" algn="just">
              <a:lnSpc>
                <a:spcPct val="110000"/>
              </a:lnSpc>
              <a:spcAft>
                <a:spcPts val="500"/>
              </a:spcAft>
              <a:buClr>
                <a:srgbClr val="00467A"/>
              </a:buClr>
              <a:buFont typeface="Wingdings" panose="05000000000000000000" pitchFamily="2" charset="2"/>
              <a:buChar char="Ø"/>
            </a:pPr>
            <a:r>
              <a:rPr lang="el-GR" sz="1600" dirty="0" smtClean="0"/>
              <a:t>το </a:t>
            </a:r>
            <a:r>
              <a:rPr lang="el-GR" sz="1600" dirty="0"/>
              <a:t>έσοδο από τον κύριο του έργου δεν ακολουθεί την ροή δαπανών του έργου, αλλά αποτελείται από </a:t>
            </a:r>
            <a:r>
              <a:rPr lang="el-GR" sz="1600" dirty="0" smtClean="0"/>
              <a:t>διακεκριμένες </a:t>
            </a:r>
            <a:r>
              <a:rPr lang="el-GR" sz="1600" dirty="0"/>
              <a:t>περιοδικές </a:t>
            </a:r>
            <a:r>
              <a:rPr lang="el-GR" sz="1600" dirty="0" smtClean="0"/>
              <a:t>πληρωμές </a:t>
            </a:r>
            <a:r>
              <a:rPr lang="el-GR" sz="1600" dirty="0"/>
              <a:t>ή </a:t>
            </a:r>
            <a:r>
              <a:rPr lang="el-GR" sz="1600" dirty="0" smtClean="0"/>
              <a:t>πληρωμές ανάλογα </a:t>
            </a:r>
            <a:r>
              <a:rPr lang="el-GR" sz="1600" dirty="0"/>
              <a:t>µε την ολοκλήρωση των φάσεων του έργου</a:t>
            </a:r>
            <a:r>
              <a:rPr lang="el-GR" sz="1600" dirty="0" smtClean="0"/>
              <a:t>.</a:t>
            </a:r>
            <a:endParaRPr lang="el-GR" sz="1600" dirty="0"/>
          </a:p>
        </p:txBody>
      </p:sp>
    </p:spTree>
    <p:extLst>
      <p:ext uri="{BB962C8B-B14F-4D97-AF65-F5344CB8AC3E}">
        <p14:creationId xmlns:p14="http://schemas.microsoft.com/office/powerpoint/2010/main" xmlns="" val="2057072098"/>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461665"/>
          </a:xfrm>
          <a:prstGeom prst="rect">
            <a:avLst/>
          </a:prstGeom>
          <a:noFill/>
        </p:spPr>
        <p:txBody>
          <a:bodyPr wrap="square" rtlCol="0">
            <a:spAutoFit/>
          </a:bodyPr>
          <a:lstStyle/>
          <a:p>
            <a:pPr algn="ctr"/>
            <a:r>
              <a:rPr lang="el-GR" sz="2400" b="1" dirty="0" smtClean="0">
                <a:solidFill>
                  <a:srgbClr val="00467A"/>
                </a:solidFill>
              </a:rPr>
              <a:t>Κατάσταση δαπανών – εσόδων</a:t>
            </a:r>
            <a:endParaRPr lang="el-GR" sz="2400" b="1" dirty="0">
              <a:solidFill>
                <a:srgbClr val="00467A"/>
              </a:solidFill>
            </a:endParaRPr>
          </a:p>
        </p:txBody>
      </p:sp>
      <p:sp>
        <p:nvSpPr>
          <p:cNvPr id="2" name="Rectangle 1"/>
          <p:cNvSpPr/>
          <p:nvPr/>
        </p:nvSpPr>
        <p:spPr>
          <a:xfrm>
            <a:off x="0" y="598714"/>
            <a:ext cx="9144000" cy="338041"/>
          </a:xfrm>
          <a:prstGeom prst="rect">
            <a:avLst/>
          </a:prstGeom>
        </p:spPr>
        <p:txBody>
          <a:bodyPr wrap="square">
            <a:spAutoFit/>
          </a:bodyPr>
          <a:lstStyle/>
          <a:p>
            <a:pPr algn="just">
              <a:lnSpc>
                <a:spcPct val="110000"/>
              </a:lnSpc>
              <a:spcAft>
                <a:spcPts val="500"/>
              </a:spcAft>
            </a:pPr>
            <a:r>
              <a:rPr lang="el-GR" sz="1600" b="1" dirty="0" smtClean="0"/>
              <a:t>Παράδειγμα κατάστασης δαπανών - εσόδων </a:t>
            </a:r>
            <a:endParaRPr lang="el-GR" sz="1600" b="1" dirty="0"/>
          </a:p>
        </p:txBody>
      </p:sp>
      <p:pic>
        <p:nvPicPr>
          <p:cNvPr id="3" name="Picture 2"/>
          <p:cNvPicPr>
            <a:picLocks noChangeAspect="1"/>
          </p:cNvPicPr>
          <p:nvPr/>
        </p:nvPicPr>
        <p:blipFill rotWithShape="1">
          <a:blip r:embed="rId3" cstate="print"/>
          <a:srcRect l="7222" t="15333" r="9445" b="7334"/>
          <a:stretch/>
        </p:blipFill>
        <p:spPr>
          <a:xfrm>
            <a:off x="1333500" y="1053847"/>
            <a:ext cx="6477000" cy="3756660"/>
          </a:xfrm>
          <a:prstGeom prst="rect">
            <a:avLst/>
          </a:prstGeom>
          <a:noFill/>
          <a:ln w="19050">
            <a:solidFill>
              <a:srgbClr val="00467A"/>
            </a:solidFill>
            <a:miter lim="800000"/>
            <a:headEnd/>
            <a:tailEnd/>
          </a:ln>
        </p:spPr>
      </p:pic>
      <p:sp>
        <p:nvSpPr>
          <p:cNvPr id="5" name="Rectangle 4"/>
          <p:cNvSpPr/>
          <p:nvPr/>
        </p:nvSpPr>
        <p:spPr>
          <a:xfrm>
            <a:off x="0" y="4953000"/>
            <a:ext cx="9144000" cy="1523494"/>
          </a:xfrm>
          <a:prstGeom prst="rect">
            <a:avLst/>
          </a:prstGeom>
        </p:spPr>
        <p:txBody>
          <a:bodyPr wrap="square">
            <a:spAutoFit/>
          </a:bodyPr>
          <a:lstStyle/>
          <a:p>
            <a:pPr marL="285750" indent="-285750" algn="just">
              <a:lnSpc>
                <a:spcPct val="110000"/>
              </a:lnSpc>
              <a:spcAft>
                <a:spcPts val="600"/>
              </a:spcAft>
              <a:buClr>
                <a:srgbClr val="00467A"/>
              </a:buClr>
              <a:buFont typeface="Wingdings" panose="05000000000000000000" pitchFamily="2" charset="2"/>
              <a:buChar char="Ø"/>
            </a:pPr>
            <a:r>
              <a:rPr lang="el-GR" sz="1600" dirty="0" smtClean="0"/>
              <a:t>Την 31</a:t>
            </a:r>
            <a:r>
              <a:rPr lang="el-GR" sz="1600" baseline="30000" dirty="0" smtClean="0"/>
              <a:t>η</a:t>
            </a:r>
            <a:r>
              <a:rPr lang="el-GR" sz="1600" dirty="0" smtClean="0"/>
              <a:t> Δεκεμβρίου υπάρχει διαθέσιμα 5.000.</a:t>
            </a:r>
          </a:p>
          <a:p>
            <a:pPr marL="285750" indent="-285750" algn="just">
              <a:lnSpc>
                <a:spcPct val="110000"/>
              </a:lnSpc>
              <a:spcAft>
                <a:spcPts val="600"/>
              </a:spcAft>
              <a:buClr>
                <a:srgbClr val="00467A"/>
              </a:buClr>
              <a:buFont typeface="Wingdings" panose="05000000000000000000" pitchFamily="2" charset="2"/>
              <a:buChar char="Ø"/>
            </a:pPr>
            <a:r>
              <a:rPr lang="el-GR" sz="1600" dirty="0" smtClean="0"/>
              <a:t>Τον Μάιο παρατηρείται </a:t>
            </a:r>
            <a:r>
              <a:rPr lang="el-GR" sz="1600" dirty="0"/>
              <a:t>αρνητικό </a:t>
            </a:r>
            <a:r>
              <a:rPr lang="el-GR" sz="1600" dirty="0" smtClean="0"/>
              <a:t>υπόλοιπο που σημαίνει ότι απαιτείται πρόσθετη χρηματοδότηση για την κάλυψη των αναγκών, πχ με μεταφορά χρηματοδότησης από άλλες δραστηριότητες ή τα αποθεματικά της επιχείρησης ή από εξωτερικό δανεισμό. </a:t>
            </a:r>
            <a:endParaRPr lang="el-GR" sz="1600" dirty="0"/>
          </a:p>
        </p:txBody>
      </p:sp>
    </p:spTree>
    <p:extLst>
      <p:ext uri="{BB962C8B-B14F-4D97-AF65-F5344CB8AC3E}">
        <p14:creationId xmlns:p14="http://schemas.microsoft.com/office/powerpoint/2010/main" xmlns="" val="3638634055"/>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6581"/>
            <a:ext cx="9144000" cy="3926716"/>
          </a:xfrm>
          <a:prstGeom prst="rect">
            <a:avLst/>
          </a:prstGeom>
        </p:spPr>
        <p:txBody>
          <a:bodyPr wrap="square">
            <a:spAutoFit/>
          </a:bodyPr>
          <a:lstStyle/>
          <a:p>
            <a:pPr marR="9250" algn="just">
              <a:lnSpc>
                <a:spcPct val="120000"/>
              </a:lnSpc>
              <a:spcAft>
                <a:spcPts val="1200"/>
              </a:spcAft>
              <a:buClr>
                <a:srgbClr val="00467A"/>
              </a:buClr>
            </a:pPr>
            <a:r>
              <a:rPr lang="el-GR" sz="1600" dirty="0"/>
              <a:t>Η επιτάχυνση </a:t>
            </a:r>
            <a:r>
              <a:rPr lang="el-GR" sz="1600" dirty="0" smtClean="0"/>
              <a:t>έργου ή χρονική συμπίεση είναι η διαδικασία μείωσης </a:t>
            </a:r>
            <a:r>
              <a:rPr lang="el-GR" sz="1600" dirty="0"/>
              <a:t>της διάρκειας του έργου. </a:t>
            </a:r>
            <a:r>
              <a:rPr lang="el-GR" sz="1600" dirty="0" smtClean="0"/>
              <a:t>Πιθανοί </a:t>
            </a:r>
            <a:r>
              <a:rPr lang="el-GR" sz="1600" dirty="0"/>
              <a:t>λόγοι </a:t>
            </a:r>
            <a:r>
              <a:rPr lang="el-GR" sz="1600" dirty="0" smtClean="0"/>
              <a:t>για την μείωση </a:t>
            </a:r>
            <a:r>
              <a:rPr lang="el-GR" sz="1600" dirty="0"/>
              <a:t>της διάρκειας ενός έργου </a:t>
            </a:r>
            <a:r>
              <a:rPr lang="el-GR" sz="1600" dirty="0" smtClean="0"/>
              <a:t>είναι:</a:t>
            </a:r>
            <a:endParaRPr lang="el-GR" sz="1600" dirty="0"/>
          </a:p>
          <a:p>
            <a:pPr marL="285750" marR="17490" indent="-285750" algn="just">
              <a:lnSpc>
                <a:spcPct val="120000"/>
              </a:lnSpc>
              <a:spcAft>
                <a:spcPts val="1200"/>
              </a:spcAft>
              <a:buClr>
                <a:srgbClr val="00467A"/>
              </a:buClr>
              <a:buFont typeface="Wingdings" panose="05000000000000000000" pitchFamily="2" charset="2"/>
              <a:buChar char="Ø"/>
            </a:pPr>
            <a:r>
              <a:rPr lang="el-GR" sz="1600" dirty="0" smtClean="0"/>
              <a:t>η </a:t>
            </a:r>
            <a:r>
              <a:rPr lang="el-GR" sz="1600" dirty="0"/>
              <a:t>υλοποίηση του έργου παρουσιάζει καθυστερήσεις και απαιτείται επίσπευση των εργασιών που δεν έχουν εκτελεστεί </a:t>
            </a:r>
            <a:r>
              <a:rPr lang="el-GR" sz="1600" dirty="0" smtClean="0"/>
              <a:t>ακόμα </a:t>
            </a:r>
            <a:r>
              <a:rPr lang="el-GR" sz="1600" dirty="0"/>
              <a:t>για να ολοκληρωθεί το έργο εντός των </a:t>
            </a:r>
            <a:r>
              <a:rPr lang="el-GR" sz="1600" dirty="0" smtClean="0"/>
              <a:t>προθεσμιών,</a:t>
            </a:r>
            <a:endParaRPr lang="el-GR" sz="1600" dirty="0"/>
          </a:p>
          <a:p>
            <a:pPr marL="285750" marR="17480" indent="-285750" algn="just">
              <a:lnSpc>
                <a:spcPct val="120000"/>
              </a:lnSpc>
              <a:spcAft>
                <a:spcPts val="1200"/>
              </a:spcAft>
              <a:buClr>
                <a:srgbClr val="00467A"/>
              </a:buClr>
              <a:buFont typeface="Wingdings" panose="05000000000000000000" pitchFamily="2" charset="2"/>
              <a:buChar char="Ø"/>
            </a:pPr>
            <a:r>
              <a:rPr lang="el-GR" sz="1600" dirty="0"/>
              <a:t>αν το έργο καθυστερήσει πέραν του </a:t>
            </a:r>
            <a:r>
              <a:rPr lang="el-GR" sz="1600" dirty="0" smtClean="0"/>
              <a:t>προγραμματισμένου </a:t>
            </a:r>
            <a:r>
              <a:rPr lang="el-GR" sz="1600" dirty="0"/>
              <a:t>χρόνου, θα υπάρξουν </a:t>
            </a:r>
            <a:r>
              <a:rPr lang="el-GR" sz="1600" dirty="0" smtClean="0"/>
              <a:t>οικονομικές </a:t>
            </a:r>
            <a:r>
              <a:rPr lang="el-GR" sz="1600" dirty="0"/>
              <a:t>επιβαρύνσεις (ποινικές ρήτρες),</a:t>
            </a:r>
          </a:p>
          <a:p>
            <a:pPr marL="285750" marR="17540" indent="-285750" algn="just">
              <a:lnSpc>
                <a:spcPct val="120000"/>
              </a:lnSpc>
              <a:spcAft>
                <a:spcPts val="1200"/>
              </a:spcAft>
              <a:buClr>
                <a:srgbClr val="00467A"/>
              </a:buClr>
              <a:buFont typeface="Wingdings" panose="05000000000000000000" pitchFamily="2" charset="2"/>
              <a:buChar char="Ø"/>
            </a:pPr>
            <a:r>
              <a:rPr lang="el-GR" sz="1600" dirty="0"/>
              <a:t>θα υπάρξει πριμοδότηση </a:t>
            </a:r>
            <a:r>
              <a:rPr lang="el-GR" sz="1600" dirty="0" smtClean="0"/>
              <a:t>αν </a:t>
            </a:r>
            <a:r>
              <a:rPr lang="el-GR" sz="1600" dirty="0"/>
              <a:t>το έργο τελειώσει </a:t>
            </a:r>
            <a:r>
              <a:rPr lang="el-GR" sz="1600" dirty="0" smtClean="0"/>
              <a:t>νωρίτερα </a:t>
            </a:r>
            <a:r>
              <a:rPr lang="el-GR" sz="1600" dirty="0"/>
              <a:t>από τον </a:t>
            </a:r>
            <a:r>
              <a:rPr lang="el-GR" sz="1600" dirty="0" smtClean="0"/>
              <a:t>προγραμματισμένο </a:t>
            </a:r>
            <a:r>
              <a:rPr lang="el-GR" sz="1600" dirty="0"/>
              <a:t>χρόνο</a:t>
            </a:r>
            <a:r>
              <a:rPr lang="el-GR" sz="1600" dirty="0" smtClean="0"/>
              <a:t>,</a:t>
            </a:r>
            <a:endParaRPr lang="el-GR" sz="1600" dirty="0"/>
          </a:p>
          <a:p>
            <a:pPr marL="285750" marR="17500" indent="-285750" algn="just">
              <a:lnSpc>
                <a:spcPct val="120000"/>
              </a:lnSpc>
              <a:spcAft>
                <a:spcPts val="1200"/>
              </a:spcAft>
              <a:buClr>
                <a:srgbClr val="00467A"/>
              </a:buClr>
              <a:buFont typeface="Wingdings" panose="05000000000000000000" pitchFamily="2" charset="2"/>
              <a:buChar char="Ø"/>
            </a:pPr>
            <a:r>
              <a:rPr lang="el-GR" sz="1600" dirty="0" smtClean="0"/>
              <a:t>το </a:t>
            </a:r>
            <a:r>
              <a:rPr lang="el-GR" sz="1600" dirty="0"/>
              <a:t>έργο </a:t>
            </a:r>
            <a:r>
              <a:rPr lang="el-GR" sz="1600" dirty="0" smtClean="0"/>
              <a:t>πρέπει να τελειώσει σύντομα</a:t>
            </a:r>
            <a:r>
              <a:rPr lang="el-GR" sz="1600" dirty="0"/>
              <a:t>, ώστε να </a:t>
            </a:r>
            <a:r>
              <a:rPr lang="el-GR" sz="1600" dirty="0" smtClean="0"/>
              <a:t>ο εξοπλισμός να χρησιμοποιηθεί σε άλλο νέο έργο.</a:t>
            </a:r>
          </a:p>
        </p:txBody>
      </p:sp>
      <p:sp>
        <p:nvSpPr>
          <p:cNvPr id="4" name="TextBox 3"/>
          <p:cNvSpPr txBox="1"/>
          <p:nvPr/>
        </p:nvSpPr>
        <p:spPr>
          <a:xfrm>
            <a:off x="0" y="17230"/>
            <a:ext cx="9144000" cy="430887"/>
          </a:xfrm>
          <a:prstGeom prst="rect">
            <a:avLst/>
          </a:prstGeom>
          <a:noFill/>
        </p:spPr>
        <p:txBody>
          <a:bodyPr wrap="square" rtlCol="0">
            <a:spAutoFit/>
          </a:bodyPr>
          <a:lstStyle/>
          <a:p>
            <a:pPr algn="ctr"/>
            <a:r>
              <a:rPr lang="el-GR" sz="2200" b="1" dirty="0">
                <a:solidFill>
                  <a:srgbClr val="00467A"/>
                </a:solidFill>
              </a:rPr>
              <a:t>Χρονική επιτάχυνση και βελτιστοποίηση </a:t>
            </a:r>
            <a:r>
              <a:rPr lang="el-GR" sz="2200" b="1" dirty="0" smtClean="0">
                <a:solidFill>
                  <a:srgbClr val="00467A"/>
                </a:solidFill>
              </a:rPr>
              <a:t>διάρκειας έργου</a:t>
            </a:r>
            <a:endParaRPr lang="el-GR" sz="2200" b="1" dirty="0">
              <a:solidFill>
                <a:srgbClr val="00467A"/>
              </a:solidFill>
            </a:endParaRPr>
          </a:p>
        </p:txBody>
      </p:sp>
    </p:spTree>
    <p:extLst>
      <p:ext uri="{BB962C8B-B14F-4D97-AF65-F5344CB8AC3E}">
        <p14:creationId xmlns:p14="http://schemas.microsoft.com/office/powerpoint/2010/main" xmlns="" val="349775849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6581"/>
            <a:ext cx="9144000" cy="3926716"/>
          </a:xfrm>
          <a:prstGeom prst="rect">
            <a:avLst/>
          </a:prstGeom>
        </p:spPr>
        <p:txBody>
          <a:bodyPr wrap="square">
            <a:spAutoFit/>
          </a:bodyPr>
          <a:lstStyle/>
          <a:p>
            <a:pPr>
              <a:lnSpc>
                <a:spcPct val="120000"/>
              </a:lnSpc>
              <a:spcBef>
                <a:spcPts val="0"/>
              </a:spcBef>
              <a:spcAft>
                <a:spcPts val="1200"/>
              </a:spcAft>
            </a:pPr>
            <a:r>
              <a:rPr lang="el-GR" sz="1600" dirty="0" smtClean="0"/>
              <a:t>Η μείωση </a:t>
            </a:r>
            <a:r>
              <a:rPr lang="el-GR" sz="1600" dirty="0"/>
              <a:t>της διάρκειας των εργασιών </a:t>
            </a:r>
            <a:r>
              <a:rPr lang="el-GR" sz="1600" dirty="0" smtClean="0"/>
              <a:t>μπορεί να επιτευχθεί με:</a:t>
            </a:r>
            <a:endParaRPr lang="el-GR" sz="1600" dirty="0"/>
          </a:p>
          <a:p>
            <a:pPr marL="285750" marR="17490" indent="-285750" algn="just">
              <a:lnSpc>
                <a:spcPct val="120000"/>
              </a:lnSpc>
              <a:spcBef>
                <a:spcPts val="0"/>
              </a:spcBef>
              <a:spcAft>
                <a:spcPts val="1200"/>
              </a:spcAft>
              <a:buClr>
                <a:srgbClr val="00467A"/>
              </a:buClr>
              <a:buFont typeface="Wingdings" panose="05000000000000000000" pitchFamily="2" charset="2"/>
              <a:buChar char="Ø"/>
            </a:pPr>
            <a:r>
              <a:rPr lang="el-GR" sz="1600" dirty="0"/>
              <a:t>Μεταφορά πόρων από µη </a:t>
            </a:r>
            <a:r>
              <a:rPr lang="el-GR" sz="1600" dirty="0" smtClean="0"/>
              <a:t>κρίσιμες </a:t>
            </a:r>
            <a:r>
              <a:rPr lang="el-GR" sz="1600" dirty="0"/>
              <a:t>σε </a:t>
            </a:r>
            <a:r>
              <a:rPr lang="el-GR" sz="1600" dirty="0" smtClean="0"/>
              <a:t>κρίσιμες </a:t>
            </a:r>
            <a:r>
              <a:rPr lang="el-GR" sz="1600" dirty="0"/>
              <a:t>εργασίες. </a:t>
            </a:r>
          </a:p>
          <a:p>
            <a:pPr marL="285750" marR="17490" indent="-285750" algn="just">
              <a:lnSpc>
                <a:spcPct val="120000"/>
              </a:lnSpc>
              <a:spcBef>
                <a:spcPts val="0"/>
              </a:spcBef>
              <a:spcAft>
                <a:spcPts val="1200"/>
              </a:spcAft>
              <a:buClr>
                <a:srgbClr val="00467A"/>
              </a:buClr>
              <a:buFont typeface="Wingdings" panose="05000000000000000000" pitchFamily="2" charset="2"/>
              <a:buChar char="Ø"/>
            </a:pPr>
            <a:r>
              <a:rPr lang="el-GR" sz="1600" dirty="0"/>
              <a:t>Μεταβολή </a:t>
            </a:r>
            <a:r>
              <a:rPr lang="el-GR" sz="1600" dirty="0" smtClean="0"/>
              <a:t>του </a:t>
            </a:r>
            <a:r>
              <a:rPr lang="el-GR" sz="1600" dirty="0"/>
              <a:t>δικτυωτού </a:t>
            </a:r>
            <a:r>
              <a:rPr lang="el-GR" sz="1600" dirty="0" smtClean="0"/>
              <a:t>γραφήματος </a:t>
            </a:r>
            <a:r>
              <a:rPr lang="el-GR" sz="1600" dirty="0"/>
              <a:t>και της </a:t>
            </a:r>
            <a:r>
              <a:rPr lang="el-GR" sz="1600" dirty="0" smtClean="0"/>
              <a:t>κρίσιμης διαδρομής</a:t>
            </a:r>
            <a:r>
              <a:rPr lang="el-GR" sz="1600" dirty="0"/>
              <a:t>. Οι σχέσεις διαδοχής από σχέσεις τέλους–αρχής μετατρέπονται σε σχέσεις αρχής–αρχής ή τέλους–τέλους με χρονική καθυστέρηση</a:t>
            </a:r>
            <a:r>
              <a:rPr lang="el-GR" sz="1600" dirty="0" smtClean="0"/>
              <a:t>.</a:t>
            </a:r>
          </a:p>
          <a:p>
            <a:pPr marL="285750" marR="17490" indent="-285750" algn="just">
              <a:lnSpc>
                <a:spcPct val="120000"/>
              </a:lnSpc>
              <a:spcBef>
                <a:spcPts val="0"/>
              </a:spcBef>
              <a:spcAft>
                <a:spcPts val="1200"/>
              </a:spcAft>
              <a:buClr>
                <a:srgbClr val="00467A"/>
              </a:buClr>
              <a:buFont typeface="Wingdings" panose="05000000000000000000" pitchFamily="2" charset="2"/>
              <a:buChar char="Ø"/>
            </a:pPr>
            <a:r>
              <a:rPr lang="el-GR" sz="1600" dirty="0" smtClean="0"/>
              <a:t>Μεταβολή </a:t>
            </a:r>
            <a:r>
              <a:rPr lang="el-GR" sz="1600" dirty="0"/>
              <a:t>του </a:t>
            </a:r>
            <a:r>
              <a:rPr lang="el-GR" sz="1600" dirty="0" smtClean="0"/>
              <a:t>ημερολογίου </a:t>
            </a:r>
            <a:r>
              <a:rPr lang="el-GR" sz="1600" dirty="0"/>
              <a:t>ή του ωραρίου εργασίας. Με την εισαγωγή </a:t>
            </a:r>
            <a:r>
              <a:rPr lang="el-GR" sz="1600" dirty="0" smtClean="0"/>
              <a:t>υπερωριών</a:t>
            </a:r>
            <a:r>
              <a:rPr lang="el-GR" sz="1600" dirty="0"/>
              <a:t>, διπλής ή τριπλής βάρδιας, εργασία 6 ή 7 </a:t>
            </a:r>
            <a:r>
              <a:rPr lang="el-GR" sz="1600" dirty="0" smtClean="0"/>
              <a:t>ημερών/εβδομάδα μειώνεται </a:t>
            </a:r>
            <a:r>
              <a:rPr lang="el-GR" sz="1600" dirty="0"/>
              <a:t>η διάρκεια των εργασιών. Στις περιπτώσεις </a:t>
            </a:r>
            <a:r>
              <a:rPr lang="el-GR" sz="1600" dirty="0" smtClean="0"/>
              <a:t>αυτές και </a:t>
            </a:r>
            <a:r>
              <a:rPr lang="el-GR" sz="1600" dirty="0"/>
              <a:t>κυρίως όταν </a:t>
            </a:r>
            <a:r>
              <a:rPr lang="el-GR" sz="1600" dirty="0" smtClean="0"/>
              <a:t>εφαρμόζεται υπερωριακή </a:t>
            </a:r>
            <a:r>
              <a:rPr lang="el-GR" sz="1600" dirty="0"/>
              <a:t>απασχόληση </a:t>
            </a:r>
            <a:r>
              <a:rPr lang="el-GR" sz="1600" dirty="0" smtClean="0"/>
              <a:t>αναμένεται μείωση </a:t>
            </a:r>
            <a:r>
              <a:rPr lang="el-GR" sz="1600" dirty="0"/>
              <a:t>της παραγωγικότητας</a:t>
            </a:r>
            <a:r>
              <a:rPr lang="el-GR" sz="1600" dirty="0" smtClean="0"/>
              <a:t>.</a:t>
            </a:r>
          </a:p>
          <a:p>
            <a:pPr marL="285750" marR="17490" indent="-285750" algn="just">
              <a:lnSpc>
                <a:spcPct val="120000"/>
              </a:lnSpc>
              <a:spcBef>
                <a:spcPts val="0"/>
              </a:spcBef>
              <a:spcAft>
                <a:spcPts val="1200"/>
              </a:spcAft>
              <a:buClr>
                <a:srgbClr val="00467A"/>
              </a:buClr>
              <a:buFont typeface="Wingdings" panose="05000000000000000000" pitchFamily="2" charset="2"/>
              <a:buChar char="Ø"/>
            </a:pPr>
            <a:r>
              <a:rPr lang="el-GR" sz="1600" dirty="0"/>
              <a:t>Ανάθεση υπεργολαβιών. Αν οι </a:t>
            </a:r>
            <a:r>
              <a:rPr lang="el-GR" sz="1600" dirty="0" smtClean="0"/>
              <a:t>διαθέσιμοι </a:t>
            </a:r>
            <a:r>
              <a:rPr lang="el-GR" sz="1600" dirty="0"/>
              <a:t>πόροι της </a:t>
            </a:r>
            <a:r>
              <a:rPr lang="el-GR" sz="1600" dirty="0" smtClean="0"/>
              <a:t>εταιρείας απασχολούνται πλήρως, τμήμα </a:t>
            </a:r>
            <a:r>
              <a:rPr lang="el-GR" sz="1600" dirty="0"/>
              <a:t>του έργου </a:t>
            </a:r>
            <a:r>
              <a:rPr lang="el-GR" sz="1600" dirty="0" smtClean="0"/>
              <a:t>μπορεί να ανατεθεί σε </a:t>
            </a:r>
            <a:r>
              <a:rPr lang="el-GR" sz="1600" dirty="0"/>
              <a:t>εξωτερικό υπεργολάβο. </a:t>
            </a:r>
          </a:p>
        </p:txBody>
      </p:sp>
      <p:sp>
        <p:nvSpPr>
          <p:cNvPr id="4" name="TextBox 3"/>
          <p:cNvSpPr txBox="1"/>
          <p:nvPr/>
        </p:nvSpPr>
        <p:spPr>
          <a:xfrm>
            <a:off x="0" y="17230"/>
            <a:ext cx="9144000" cy="430887"/>
          </a:xfrm>
          <a:prstGeom prst="rect">
            <a:avLst/>
          </a:prstGeom>
          <a:noFill/>
        </p:spPr>
        <p:txBody>
          <a:bodyPr wrap="square" rtlCol="0">
            <a:spAutoFit/>
          </a:bodyPr>
          <a:lstStyle/>
          <a:p>
            <a:pPr algn="ctr"/>
            <a:r>
              <a:rPr lang="el-GR" sz="2200" b="1" dirty="0">
                <a:solidFill>
                  <a:srgbClr val="00467A"/>
                </a:solidFill>
              </a:rPr>
              <a:t>Χρονική επιτάχυνση και βελτιστοποίηση </a:t>
            </a:r>
            <a:r>
              <a:rPr lang="el-GR" sz="2200" b="1" dirty="0" smtClean="0">
                <a:solidFill>
                  <a:srgbClr val="00467A"/>
                </a:solidFill>
              </a:rPr>
              <a:t>διάρκειας έργου</a:t>
            </a:r>
            <a:endParaRPr lang="el-GR" sz="2200" b="1" dirty="0">
              <a:solidFill>
                <a:srgbClr val="00467A"/>
              </a:solidFill>
            </a:endParaRPr>
          </a:p>
        </p:txBody>
      </p:sp>
    </p:spTree>
    <p:extLst>
      <p:ext uri="{BB962C8B-B14F-4D97-AF65-F5344CB8AC3E}">
        <p14:creationId xmlns:p14="http://schemas.microsoft.com/office/powerpoint/2010/main" xmlns="" val="3175386695"/>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30887"/>
          </a:xfrm>
          <a:prstGeom prst="rect">
            <a:avLst/>
          </a:prstGeom>
          <a:noFill/>
        </p:spPr>
        <p:txBody>
          <a:bodyPr wrap="square" rtlCol="0">
            <a:spAutoFit/>
          </a:bodyPr>
          <a:lstStyle/>
          <a:p>
            <a:pPr algn="ctr"/>
            <a:r>
              <a:rPr lang="el-GR" sz="2200" b="1" dirty="0">
                <a:solidFill>
                  <a:srgbClr val="00467A"/>
                </a:solidFill>
              </a:rPr>
              <a:t>Χρονική επιτάχυνση και βελτιστοποίηση </a:t>
            </a:r>
            <a:r>
              <a:rPr lang="el-GR" sz="2200" b="1" dirty="0" smtClean="0">
                <a:solidFill>
                  <a:srgbClr val="00467A"/>
                </a:solidFill>
              </a:rPr>
              <a:t>διάρκειας έργου</a:t>
            </a:r>
            <a:endParaRPr lang="el-GR" sz="2200" b="1" dirty="0">
              <a:solidFill>
                <a:srgbClr val="00467A"/>
              </a:solidFill>
            </a:endParaRPr>
          </a:p>
        </p:txBody>
      </p:sp>
      <p:sp>
        <p:nvSpPr>
          <p:cNvPr id="3" name="Rectangle 2"/>
          <p:cNvSpPr/>
          <p:nvPr/>
        </p:nvSpPr>
        <p:spPr>
          <a:xfrm>
            <a:off x="0" y="586581"/>
            <a:ext cx="9144000" cy="5404043"/>
          </a:xfrm>
          <a:prstGeom prst="rect">
            <a:avLst/>
          </a:prstGeom>
        </p:spPr>
        <p:txBody>
          <a:bodyPr wrap="square">
            <a:spAutoFit/>
          </a:bodyPr>
          <a:lstStyle/>
          <a:p>
            <a:pPr algn="just">
              <a:lnSpc>
                <a:spcPct val="120000"/>
              </a:lnSpc>
              <a:spcBef>
                <a:spcPts val="0"/>
              </a:spcBef>
              <a:spcAft>
                <a:spcPts val="600"/>
              </a:spcAft>
            </a:pPr>
            <a:r>
              <a:rPr lang="el-GR" sz="1600" dirty="0"/>
              <a:t>Η διαδικασία </a:t>
            </a:r>
            <a:r>
              <a:rPr lang="el-GR" sz="1600" dirty="0" smtClean="0"/>
              <a:t>χρονικής επιτάχυνσης </a:t>
            </a:r>
            <a:r>
              <a:rPr lang="el-GR" sz="1600" dirty="0"/>
              <a:t>του έργου περιγράφεται από τα ακόλουθα </a:t>
            </a:r>
            <a:r>
              <a:rPr lang="el-GR" sz="1600" dirty="0" smtClean="0"/>
              <a:t>βήματα:</a:t>
            </a:r>
          </a:p>
          <a:p>
            <a:pPr marL="342900" indent="-342900" algn="just">
              <a:lnSpc>
                <a:spcPct val="120000"/>
              </a:lnSpc>
              <a:spcBef>
                <a:spcPts val="0"/>
              </a:spcBef>
              <a:spcAft>
                <a:spcPts val="600"/>
              </a:spcAft>
              <a:buClr>
                <a:srgbClr val="00467A"/>
              </a:buClr>
              <a:buFont typeface="+mj-lt"/>
              <a:buAutoNum type="arabicPeriod"/>
            </a:pPr>
            <a:r>
              <a:rPr lang="el-GR" sz="1600" dirty="0" smtClean="0"/>
              <a:t>Καθορισμός των εργασιών για τις οποίες είναι δυνατή η χρονική συμπίεση.</a:t>
            </a:r>
          </a:p>
          <a:p>
            <a:pPr marL="342900" indent="-342900" algn="just">
              <a:lnSpc>
                <a:spcPct val="120000"/>
              </a:lnSpc>
              <a:spcBef>
                <a:spcPts val="0"/>
              </a:spcBef>
              <a:spcAft>
                <a:spcPts val="600"/>
              </a:spcAft>
              <a:buClr>
                <a:srgbClr val="00467A"/>
              </a:buClr>
              <a:buFont typeface="+mj-lt"/>
              <a:buAutoNum type="arabicPeriod"/>
            </a:pPr>
            <a:r>
              <a:rPr lang="el-GR" sz="1600" dirty="0" smtClean="0"/>
              <a:t>Καθορισμός κριτηρίων </a:t>
            </a:r>
            <a:r>
              <a:rPr lang="el-GR" sz="1600" dirty="0"/>
              <a:t>για </a:t>
            </a:r>
            <a:r>
              <a:rPr lang="el-GR" sz="1600" dirty="0" smtClean="0"/>
              <a:t>την κατά προτεραιότητα επιλογή των </a:t>
            </a:r>
            <a:r>
              <a:rPr lang="el-GR" sz="1600" dirty="0"/>
              <a:t>εργασιών που θα </a:t>
            </a:r>
            <a:r>
              <a:rPr lang="el-GR" sz="1600" dirty="0" smtClean="0"/>
              <a:t>συμπιεστούν, όπως:</a:t>
            </a:r>
          </a:p>
          <a:p>
            <a:pPr marL="625475" indent="-277813" algn="just">
              <a:lnSpc>
                <a:spcPct val="120000"/>
              </a:lnSpc>
              <a:spcBef>
                <a:spcPts val="0"/>
              </a:spcBef>
              <a:spcAft>
                <a:spcPts val="600"/>
              </a:spcAft>
              <a:buClr>
                <a:srgbClr val="00467A"/>
              </a:buClr>
              <a:buFont typeface="Courier New" panose="02070309020205020404" pitchFamily="49" charset="0"/>
              <a:buChar char="o"/>
            </a:pPr>
            <a:r>
              <a:rPr lang="el-GR" sz="1600" dirty="0" smtClean="0"/>
              <a:t>το κόστος συμπίεσης </a:t>
            </a:r>
            <a:r>
              <a:rPr lang="el-GR" sz="1600" dirty="0"/>
              <a:t>ανά χρονική </a:t>
            </a:r>
            <a:r>
              <a:rPr lang="el-GR" sz="1600" dirty="0" smtClean="0"/>
              <a:t>μονάδα μείωσης </a:t>
            </a:r>
            <a:r>
              <a:rPr lang="el-GR" sz="1600" dirty="0"/>
              <a:t>της διάρκειας,</a:t>
            </a:r>
          </a:p>
          <a:p>
            <a:pPr marL="625475" indent="-277813" algn="just">
              <a:lnSpc>
                <a:spcPct val="120000"/>
              </a:lnSpc>
              <a:spcBef>
                <a:spcPts val="0"/>
              </a:spcBef>
              <a:spcAft>
                <a:spcPts val="600"/>
              </a:spcAft>
              <a:buClr>
                <a:srgbClr val="00467A"/>
              </a:buClr>
              <a:buFont typeface="Courier New" panose="02070309020205020404" pitchFamily="49" charset="0"/>
              <a:buChar char="o"/>
            </a:pPr>
            <a:r>
              <a:rPr lang="el-GR" sz="1600" dirty="0" smtClean="0"/>
              <a:t>την </a:t>
            </a:r>
            <a:r>
              <a:rPr lang="el-GR" sz="1600" dirty="0"/>
              <a:t>από τεχνικής άποψης ευκολία της </a:t>
            </a:r>
            <a:r>
              <a:rPr lang="el-GR" sz="1600" dirty="0" smtClean="0"/>
              <a:t>συμπίεσης</a:t>
            </a:r>
            <a:r>
              <a:rPr lang="el-GR" sz="1600" dirty="0"/>
              <a:t>,</a:t>
            </a:r>
          </a:p>
          <a:p>
            <a:pPr marL="625475" indent="-277813" algn="just">
              <a:lnSpc>
                <a:spcPct val="120000"/>
              </a:lnSpc>
              <a:spcBef>
                <a:spcPts val="0"/>
              </a:spcBef>
              <a:spcAft>
                <a:spcPts val="600"/>
              </a:spcAft>
              <a:buClr>
                <a:srgbClr val="00467A"/>
              </a:buClr>
              <a:buFont typeface="Courier New" panose="02070309020205020404" pitchFamily="49" charset="0"/>
              <a:buChar char="o"/>
            </a:pPr>
            <a:r>
              <a:rPr lang="el-GR" sz="1600" dirty="0" smtClean="0"/>
              <a:t>την αποτελεσματικότητα </a:t>
            </a:r>
            <a:r>
              <a:rPr lang="el-GR" sz="1600" dirty="0"/>
              <a:t>της </a:t>
            </a:r>
            <a:r>
              <a:rPr lang="el-GR" sz="1600" dirty="0" smtClean="0"/>
              <a:t>συμπίεσης </a:t>
            </a:r>
            <a:r>
              <a:rPr lang="el-GR" sz="1600" dirty="0"/>
              <a:t>να επαναφέρει την πορεία </a:t>
            </a:r>
            <a:r>
              <a:rPr lang="el-GR" sz="1600" dirty="0" smtClean="0"/>
              <a:t>υλοποίησης στον </a:t>
            </a:r>
            <a:r>
              <a:rPr lang="el-GR" sz="1600" dirty="0"/>
              <a:t>αρχικό </a:t>
            </a:r>
            <a:r>
              <a:rPr lang="el-GR" sz="1600" dirty="0" smtClean="0"/>
              <a:t>προγραμματισμό.</a:t>
            </a:r>
          </a:p>
          <a:p>
            <a:pPr marL="625475" indent="-277813" algn="just">
              <a:lnSpc>
                <a:spcPct val="120000"/>
              </a:lnSpc>
              <a:spcBef>
                <a:spcPts val="0"/>
              </a:spcBef>
              <a:spcAft>
                <a:spcPts val="600"/>
              </a:spcAft>
              <a:buClr>
                <a:srgbClr val="00467A"/>
              </a:buClr>
              <a:buFont typeface="Courier New" panose="02070309020205020404" pitchFamily="49" charset="0"/>
              <a:buChar char="o"/>
            </a:pPr>
            <a:r>
              <a:rPr lang="el-GR" sz="1600" dirty="0" smtClean="0"/>
              <a:t>το κατά πόσο επηρεάζουν την διάρκεια </a:t>
            </a:r>
            <a:r>
              <a:rPr lang="el-GR" sz="1600" dirty="0"/>
              <a:t>του </a:t>
            </a:r>
            <a:r>
              <a:rPr lang="el-GR" sz="1600" dirty="0" smtClean="0"/>
              <a:t>έργου, πχ, κρίσιμες εργασίες, µη κρίσιμες που απώλεσαν </a:t>
            </a:r>
            <a:r>
              <a:rPr lang="el-GR" sz="1600" dirty="0"/>
              <a:t>τα περιθώριά τους, λόγω </a:t>
            </a:r>
            <a:r>
              <a:rPr lang="el-GR" sz="1600" dirty="0" smtClean="0"/>
              <a:t>καθυστερημένης έναρξης.</a:t>
            </a:r>
            <a:endParaRPr lang="el-GR" sz="1600" dirty="0"/>
          </a:p>
          <a:p>
            <a:pPr marL="342900" indent="-342900" algn="just">
              <a:lnSpc>
                <a:spcPct val="120000"/>
              </a:lnSpc>
              <a:spcBef>
                <a:spcPts val="0"/>
              </a:spcBef>
              <a:spcAft>
                <a:spcPts val="600"/>
              </a:spcAft>
              <a:buClr>
                <a:srgbClr val="00467A"/>
              </a:buClr>
              <a:buFont typeface="+mj-lt"/>
              <a:buAutoNum type="arabicPeriod" startAt="3"/>
            </a:pPr>
            <a:r>
              <a:rPr lang="el-GR" sz="1600" dirty="0" smtClean="0"/>
              <a:t>Επιλογή </a:t>
            </a:r>
            <a:r>
              <a:rPr lang="el-GR" sz="1600" dirty="0"/>
              <a:t>των εργασιών που οδηγούν στη βέλτιστη λύση επιτάχυνσης του </a:t>
            </a:r>
            <a:r>
              <a:rPr lang="el-GR" sz="1600" dirty="0" smtClean="0"/>
              <a:t>έργου </a:t>
            </a:r>
            <a:r>
              <a:rPr lang="el-GR" sz="1600" b="1" dirty="0" smtClean="0"/>
              <a:t>κατά μια </a:t>
            </a:r>
            <a:r>
              <a:rPr lang="el-GR" sz="1600" b="1" dirty="0"/>
              <a:t>χρονική περίοδο</a:t>
            </a:r>
            <a:r>
              <a:rPr lang="el-GR" sz="1600" dirty="0"/>
              <a:t>. Η βέλτιστη λύση αντιστοιχεί σε αυτή που </a:t>
            </a:r>
            <a:r>
              <a:rPr lang="el-GR" sz="1600" dirty="0" smtClean="0"/>
              <a:t>παρουσιάζει </a:t>
            </a:r>
            <a:r>
              <a:rPr lang="el-GR" sz="1600" dirty="0"/>
              <a:t>το ελάχιστο κόστος επιτάχυνσης</a:t>
            </a:r>
            <a:r>
              <a:rPr lang="el-GR" sz="1600" dirty="0" smtClean="0"/>
              <a:t>.</a:t>
            </a:r>
          </a:p>
          <a:p>
            <a:pPr marL="342900" indent="-342900" algn="just">
              <a:lnSpc>
                <a:spcPct val="120000"/>
              </a:lnSpc>
              <a:spcBef>
                <a:spcPts val="0"/>
              </a:spcBef>
              <a:spcAft>
                <a:spcPts val="600"/>
              </a:spcAft>
              <a:buClr>
                <a:srgbClr val="00467A"/>
              </a:buClr>
              <a:buFont typeface="+mj-lt"/>
              <a:buAutoNum type="arabicPeriod" startAt="3"/>
            </a:pPr>
            <a:r>
              <a:rPr lang="el-GR" sz="1600" dirty="0"/>
              <a:t>Αναθεώρηση του δικτύου του έργου µε τις νέες διάρκειες και το κόστος των </a:t>
            </a:r>
            <a:r>
              <a:rPr lang="el-GR" sz="1600" dirty="0" smtClean="0"/>
              <a:t>εργασιών </a:t>
            </a:r>
            <a:r>
              <a:rPr lang="el-GR" sz="1600" dirty="0"/>
              <a:t>που επιταχύνθηκαν και έλεγχος για ύπαρξη νέων </a:t>
            </a:r>
            <a:r>
              <a:rPr lang="el-GR" sz="1600" dirty="0" smtClean="0"/>
              <a:t>κρίσιμων </a:t>
            </a:r>
            <a:r>
              <a:rPr lang="el-GR" sz="1600" dirty="0"/>
              <a:t>εργασιών </a:t>
            </a:r>
            <a:r>
              <a:rPr lang="el-GR" sz="1600" dirty="0" smtClean="0"/>
              <a:t>και διαδρομών.</a:t>
            </a:r>
          </a:p>
        </p:txBody>
      </p:sp>
    </p:spTree>
    <p:extLst>
      <p:ext uri="{BB962C8B-B14F-4D97-AF65-F5344CB8AC3E}">
        <p14:creationId xmlns:p14="http://schemas.microsoft.com/office/powerpoint/2010/main" xmlns="" val="1534894890"/>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30887"/>
          </a:xfrm>
          <a:prstGeom prst="rect">
            <a:avLst/>
          </a:prstGeom>
          <a:noFill/>
        </p:spPr>
        <p:txBody>
          <a:bodyPr wrap="square" rtlCol="0">
            <a:spAutoFit/>
          </a:bodyPr>
          <a:lstStyle/>
          <a:p>
            <a:pPr algn="ctr"/>
            <a:r>
              <a:rPr lang="el-GR" sz="2200" b="1" dirty="0">
                <a:solidFill>
                  <a:srgbClr val="00467A"/>
                </a:solidFill>
              </a:rPr>
              <a:t>Χρονική επιτάχυνση και βελτιστοποίηση </a:t>
            </a:r>
            <a:r>
              <a:rPr lang="el-GR" sz="2200" b="1" dirty="0" smtClean="0">
                <a:solidFill>
                  <a:srgbClr val="00467A"/>
                </a:solidFill>
              </a:rPr>
              <a:t>διάρκειας έργου</a:t>
            </a:r>
            <a:endParaRPr lang="el-GR" sz="2200" b="1" dirty="0">
              <a:solidFill>
                <a:srgbClr val="00467A"/>
              </a:solidFill>
            </a:endParaRPr>
          </a:p>
        </p:txBody>
      </p:sp>
      <p:sp>
        <p:nvSpPr>
          <p:cNvPr id="3" name="Rectangle 2"/>
          <p:cNvSpPr/>
          <p:nvPr/>
        </p:nvSpPr>
        <p:spPr>
          <a:xfrm>
            <a:off x="0" y="586581"/>
            <a:ext cx="9144000" cy="4954690"/>
          </a:xfrm>
          <a:prstGeom prst="rect">
            <a:avLst/>
          </a:prstGeom>
        </p:spPr>
        <p:txBody>
          <a:bodyPr wrap="square">
            <a:spAutoFit/>
          </a:bodyPr>
          <a:lstStyle/>
          <a:p>
            <a:pPr algn="just">
              <a:lnSpc>
                <a:spcPct val="120000"/>
              </a:lnSpc>
              <a:spcAft>
                <a:spcPts val="1200"/>
              </a:spcAft>
            </a:pPr>
            <a:r>
              <a:rPr lang="el-GR" sz="1600" dirty="0" smtClean="0"/>
              <a:t>Για να βρεθεί η βέλτιστη διάρκεια του έργου, η διαδικασία της χρονικής επιτάχυνσης εφαρμόζεται προοδευτικά (βήμα προς βήμα) με επανάληψη </a:t>
            </a:r>
            <a:r>
              <a:rPr lang="el-GR" sz="1600" dirty="0"/>
              <a:t>των βημάτων 3 και </a:t>
            </a:r>
            <a:r>
              <a:rPr lang="el-GR" sz="1600" dirty="0" smtClean="0"/>
              <a:t>4</a:t>
            </a:r>
            <a:r>
              <a:rPr lang="el-GR" sz="1600" dirty="0"/>
              <a:t>, μέχρι να επιτευχθεί η επιθυμητή του διάρκεια ή να προσεγγιστεί η ελάχιστη δυνατή διάρκεια του έργου.</a:t>
            </a:r>
            <a:r>
              <a:rPr lang="el-GR" sz="1600" dirty="0" smtClean="0"/>
              <a:t> </a:t>
            </a:r>
          </a:p>
          <a:p>
            <a:pPr algn="just">
              <a:lnSpc>
                <a:spcPct val="120000"/>
              </a:lnSpc>
              <a:spcAft>
                <a:spcPts val="1200"/>
              </a:spcAft>
            </a:pPr>
            <a:r>
              <a:rPr lang="el-GR" sz="1600" dirty="0" smtClean="0"/>
              <a:t>Για κάθε βήμα επιτάχυνσης, </a:t>
            </a:r>
            <a:r>
              <a:rPr lang="el-GR" sz="1600" dirty="0"/>
              <a:t>το </a:t>
            </a:r>
            <a:r>
              <a:rPr lang="el-GR" sz="1600" dirty="0" smtClean="0"/>
              <a:t>άμεσο </a:t>
            </a:r>
            <a:r>
              <a:rPr lang="el-GR" sz="1600" dirty="0"/>
              <a:t>κόστος </a:t>
            </a:r>
            <a:r>
              <a:rPr lang="el-GR" sz="1600" dirty="0" smtClean="0"/>
              <a:t>αυξάνεται, ενώ το έμμεσο κόστος μειώνεται. Επιπρόσθετα, τυχόν ποινική </a:t>
            </a:r>
            <a:r>
              <a:rPr lang="el-GR" sz="1600" dirty="0"/>
              <a:t>ρήτρα </a:t>
            </a:r>
            <a:r>
              <a:rPr lang="el-GR" sz="1600" dirty="0" smtClean="0"/>
              <a:t>μειώνεται ενώ τυχόν πριμοδότηση αυξάνεται.</a:t>
            </a:r>
          </a:p>
          <a:p>
            <a:pPr algn="just">
              <a:lnSpc>
                <a:spcPct val="120000"/>
              </a:lnSpc>
              <a:spcAft>
                <a:spcPts val="1200"/>
              </a:spcAft>
            </a:pPr>
            <a:r>
              <a:rPr lang="el-GR" sz="1600" dirty="0" smtClean="0"/>
              <a:t>Η διαδικασία </a:t>
            </a:r>
            <a:r>
              <a:rPr lang="el-GR" sz="1600" dirty="0"/>
              <a:t>ολοκληρώνεται όταν περαιτέρω </a:t>
            </a:r>
            <a:r>
              <a:rPr lang="el-GR" sz="1600" dirty="0" smtClean="0"/>
              <a:t>μείωση </a:t>
            </a:r>
            <a:r>
              <a:rPr lang="el-GR" sz="1600" dirty="0"/>
              <a:t>της διάρκειας του έργου δεν είναι δυνατή ή όταν </a:t>
            </a:r>
            <a:r>
              <a:rPr lang="el-GR" sz="1600" dirty="0" smtClean="0"/>
              <a:t>μείωση της διάρκειας οδηγεί σε αύξηση </a:t>
            </a:r>
            <a:r>
              <a:rPr lang="el-GR" sz="1600" dirty="0"/>
              <a:t>του συνολικού κόστους του έργου. </a:t>
            </a:r>
            <a:endParaRPr lang="el-GR" sz="1600" dirty="0" smtClean="0"/>
          </a:p>
          <a:p>
            <a:pPr algn="just">
              <a:lnSpc>
                <a:spcPct val="120000"/>
              </a:lnSpc>
              <a:spcAft>
                <a:spcPts val="1200"/>
              </a:spcAft>
            </a:pPr>
            <a:r>
              <a:rPr lang="el-GR" sz="1600" dirty="0" smtClean="0"/>
              <a:t>Η </a:t>
            </a:r>
            <a:r>
              <a:rPr lang="el-GR" sz="1600" dirty="0"/>
              <a:t>υπολογιστική διαδικασία διευκολύνεται µε την κατάστρωση ενός </a:t>
            </a:r>
            <a:r>
              <a:rPr lang="el-GR" sz="1600" dirty="0" smtClean="0"/>
              <a:t>πίνακα </a:t>
            </a:r>
            <a:r>
              <a:rPr lang="el-GR" sz="1600" dirty="0"/>
              <a:t>που δείχνει, για κάθε στάδιο επιτάχυνσης του έργου, το </a:t>
            </a:r>
            <a:r>
              <a:rPr lang="el-GR" sz="1600" dirty="0" smtClean="0"/>
              <a:t>άμεσο </a:t>
            </a:r>
            <a:r>
              <a:rPr lang="el-GR" sz="1600" dirty="0"/>
              <a:t>κόστος κάθε </a:t>
            </a:r>
            <a:r>
              <a:rPr lang="el-GR" sz="1600" dirty="0" smtClean="0"/>
              <a:t>εργασίας</a:t>
            </a:r>
            <a:r>
              <a:rPr lang="el-GR" sz="1600" dirty="0"/>
              <a:t>, το συνολικό </a:t>
            </a:r>
            <a:r>
              <a:rPr lang="el-GR" sz="1600" dirty="0" smtClean="0"/>
              <a:t>άμεσο </a:t>
            </a:r>
            <a:r>
              <a:rPr lang="el-GR" sz="1600" dirty="0"/>
              <a:t>κόστος του έργου, το </a:t>
            </a:r>
            <a:r>
              <a:rPr lang="el-GR" sz="1600" dirty="0" smtClean="0"/>
              <a:t>έμμεσο </a:t>
            </a:r>
            <a:r>
              <a:rPr lang="el-GR" sz="1600" dirty="0"/>
              <a:t>κόστος του έργου, το ύψος </a:t>
            </a:r>
            <a:r>
              <a:rPr lang="el-GR" sz="1600" dirty="0" smtClean="0"/>
              <a:t>ενδεχόμενης </a:t>
            </a:r>
            <a:r>
              <a:rPr lang="el-GR" sz="1600" dirty="0"/>
              <a:t>ποινικής ρήτρας ή </a:t>
            </a:r>
            <a:r>
              <a:rPr lang="el-GR" sz="1600" dirty="0" smtClean="0"/>
              <a:t>πριμοδότησης </a:t>
            </a:r>
            <a:r>
              <a:rPr lang="el-GR" sz="1600" dirty="0"/>
              <a:t>και το συνολικό κόστος του έργου. Η βέλτιστη διάρκεια του έργου αντιστοιχεί στην ελάχιστη </a:t>
            </a:r>
            <a:r>
              <a:rPr lang="el-GR" sz="1600" dirty="0" smtClean="0"/>
              <a:t>τιμή </a:t>
            </a:r>
            <a:r>
              <a:rPr lang="el-GR" sz="1600" dirty="0"/>
              <a:t>του συνολικού κόστους</a:t>
            </a:r>
            <a:r>
              <a:rPr lang="el-GR" sz="1600" dirty="0" smtClean="0"/>
              <a:t>.</a:t>
            </a:r>
          </a:p>
        </p:txBody>
      </p:sp>
    </p:spTree>
    <p:extLst>
      <p:ext uri="{BB962C8B-B14F-4D97-AF65-F5344CB8AC3E}">
        <p14:creationId xmlns:p14="http://schemas.microsoft.com/office/powerpoint/2010/main" xmlns="" val="2235312916"/>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8714"/>
            <a:ext cx="9144000" cy="338041"/>
          </a:xfrm>
          <a:prstGeom prst="rect">
            <a:avLst/>
          </a:prstGeom>
        </p:spPr>
        <p:txBody>
          <a:bodyPr wrap="square">
            <a:spAutoFit/>
          </a:bodyPr>
          <a:lstStyle/>
          <a:p>
            <a:pPr algn="just">
              <a:lnSpc>
                <a:spcPct val="110000"/>
              </a:lnSpc>
              <a:spcAft>
                <a:spcPts val="500"/>
              </a:spcAft>
            </a:pPr>
            <a:r>
              <a:rPr lang="el-GR" sz="1600" b="1" dirty="0" smtClean="0"/>
              <a:t>Παράδειγμα</a:t>
            </a:r>
            <a:endParaRPr lang="el-GR" sz="1600" b="1" dirty="0"/>
          </a:p>
        </p:txBody>
      </p:sp>
      <p:sp>
        <p:nvSpPr>
          <p:cNvPr id="7" name="TextBox 6"/>
          <p:cNvSpPr txBox="1"/>
          <p:nvPr/>
        </p:nvSpPr>
        <p:spPr>
          <a:xfrm>
            <a:off x="0" y="17230"/>
            <a:ext cx="9144000" cy="430887"/>
          </a:xfrm>
          <a:prstGeom prst="rect">
            <a:avLst/>
          </a:prstGeom>
          <a:noFill/>
        </p:spPr>
        <p:txBody>
          <a:bodyPr wrap="square" rtlCol="0">
            <a:spAutoFit/>
          </a:bodyPr>
          <a:lstStyle/>
          <a:p>
            <a:pPr algn="ctr"/>
            <a:r>
              <a:rPr lang="el-GR" sz="2200" b="1" dirty="0">
                <a:solidFill>
                  <a:srgbClr val="00467A"/>
                </a:solidFill>
              </a:rPr>
              <a:t>Χρονική επιτάχυνση και βελτιστοποίηση </a:t>
            </a:r>
            <a:r>
              <a:rPr lang="el-GR" sz="2200" b="1" dirty="0" smtClean="0">
                <a:solidFill>
                  <a:srgbClr val="00467A"/>
                </a:solidFill>
              </a:rPr>
              <a:t>διάρκειας έργου</a:t>
            </a:r>
            <a:endParaRPr lang="el-GR" sz="2200" b="1" dirty="0">
              <a:solidFill>
                <a:srgbClr val="00467A"/>
              </a:solidFill>
            </a:endParaRPr>
          </a:p>
        </p:txBody>
      </p:sp>
      <p:pic>
        <p:nvPicPr>
          <p:cNvPr id="4" name="Picture 3"/>
          <p:cNvPicPr>
            <a:picLocks noChangeAspect="1"/>
          </p:cNvPicPr>
          <p:nvPr/>
        </p:nvPicPr>
        <p:blipFill rotWithShape="1">
          <a:blip r:embed="rId3" cstate="print"/>
          <a:srcRect l="-476" r="16190" b="1789"/>
          <a:stretch/>
        </p:blipFill>
        <p:spPr>
          <a:xfrm>
            <a:off x="1200150" y="1087352"/>
            <a:ext cx="6743700" cy="4967288"/>
          </a:xfrm>
          <a:prstGeom prst="rect">
            <a:avLst/>
          </a:prstGeom>
          <a:noFill/>
          <a:ln w="19050">
            <a:solidFill>
              <a:srgbClr val="00467A"/>
            </a:solidFill>
            <a:miter lim="800000"/>
            <a:headEnd/>
            <a:tailEnd/>
          </a:ln>
        </p:spPr>
      </p:pic>
    </p:spTree>
    <p:extLst>
      <p:ext uri="{BB962C8B-B14F-4D97-AF65-F5344CB8AC3E}">
        <p14:creationId xmlns:p14="http://schemas.microsoft.com/office/powerpoint/2010/main" xmlns="" val="620472710"/>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8714"/>
            <a:ext cx="9144000" cy="338041"/>
          </a:xfrm>
          <a:prstGeom prst="rect">
            <a:avLst/>
          </a:prstGeom>
        </p:spPr>
        <p:txBody>
          <a:bodyPr wrap="square">
            <a:spAutoFit/>
          </a:bodyPr>
          <a:lstStyle/>
          <a:p>
            <a:pPr algn="just">
              <a:lnSpc>
                <a:spcPct val="110000"/>
              </a:lnSpc>
              <a:spcAft>
                <a:spcPts val="500"/>
              </a:spcAft>
            </a:pPr>
            <a:r>
              <a:rPr lang="el-GR" sz="1600" b="1" dirty="0" smtClean="0"/>
              <a:t>Παράδειγμα</a:t>
            </a:r>
            <a:endParaRPr lang="el-GR" sz="1600" b="1" dirty="0"/>
          </a:p>
        </p:txBody>
      </p:sp>
      <p:sp>
        <p:nvSpPr>
          <p:cNvPr id="7" name="TextBox 6"/>
          <p:cNvSpPr txBox="1"/>
          <p:nvPr/>
        </p:nvSpPr>
        <p:spPr>
          <a:xfrm>
            <a:off x="0" y="17230"/>
            <a:ext cx="9144000" cy="430887"/>
          </a:xfrm>
          <a:prstGeom prst="rect">
            <a:avLst/>
          </a:prstGeom>
          <a:noFill/>
        </p:spPr>
        <p:txBody>
          <a:bodyPr wrap="square" rtlCol="0">
            <a:spAutoFit/>
          </a:bodyPr>
          <a:lstStyle/>
          <a:p>
            <a:pPr algn="ctr"/>
            <a:r>
              <a:rPr lang="el-GR" sz="2200" b="1" dirty="0">
                <a:solidFill>
                  <a:srgbClr val="00467A"/>
                </a:solidFill>
              </a:rPr>
              <a:t>Χρονική επιτάχυνση και βελτιστοποίηση </a:t>
            </a:r>
            <a:r>
              <a:rPr lang="el-GR" sz="2200" b="1" dirty="0" smtClean="0">
                <a:solidFill>
                  <a:srgbClr val="00467A"/>
                </a:solidFill>
              </a:rPr>
              <a:t>διάρκειας έργου</a:t>
            </a:r>
            <a:endParaRPr lang="el-GR" sz="2200" b="1" dirty="0">
              <a:solidFill>
                <a:srgbClr val="00467A"/>
              </a:solidFill>
            </a:endParaRPr>
          </a:p>
        </p:txBody>
      </p:sp>
      <p:pic>
        <p:nvPicPr>
          <p:cNvPr id="3" name="Picture 2"/>
          <p:cNvPicPr>
            <a:picLocks noChangeAspect="1"/>
          </p:cNvPicPr>
          <p:nvPr/>
        </p:nvPicPr>
        <p:blipFill rotWithShape="1">
          <a:blip r:embed="rId3" cstate="print"/>
          <a:srcRect l="6111" t="13556" r="5000" b="6444"/>
          <a:stretch/>
        </p:blipFill>
        <p:spPr>
          <a:xfrm>
            <a:off x="152400" y="1087352"/>
            <a:ext cx="8847667" cy="4976813"/>
          </a:xfrm>
          <a:prstGeom prst="rect">
            <a:avLst/>
          </a:prstGeom>
          <a:noFill/>
          <a:ln w="19050">
            <a:solidFill>
              <a:srgbClr val="00467A"/>
            </a:solidFill>
            <a:miter lim="800000"/>
            <a:headEnd/>
            <a:tailEnd/>
          </a:ln>
        </p:spPr>
      </p:pic>
    </p:spTree>
    <p:extLst>
      <p:ext uri="{BB962C8B-B14F-4D97-AF65-F5344CB8AC3E}">
        <p14:creationId xmlns:p14="http://schemas.microsoft.com/office/powerpoint/2010/main" xmlns="" val="404082496"/>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8714"/>
            <a:ext cx="9144000" cy="338041"/>
          </a:xfrm>
          <a:prstGeom prst="rect">
            <a:avLst/>
          </a:prstGeom>
        </p:spPr>
        <p:txBody>
          <a:bodyPr wrap="square">
            <a:spAutoFit/>
          </a:bodyPr>
          <a:lstStyle/>
          <a:p>
            <a:pPr algn="just">
              <a:lnSpc>
                <a:spcPct val="110000"/>
              </a:lnSpc>
              <a:spcAft>
                <a:spcPts val="500"/>
              </a:spcAft>
            </a:pPr>
            <a:r>
              <a:rPr lang="el-GR" sz="1600" b="1" dirty="0" smtClean="0"/>
              <a:t>Παράδειγμα</a:t>
            </a:r>
            <a:endParaRPr lang="el-GR" sz="1600" b="1" dirty="0"/>
          </a:p>
        </p:txBody>
      </p:sp>
      <p:sp>
        <p:nvSpPr>
          <p:cNvPr id="7" name="TextBox 6"/>
          <p:cNvSpPr txBox="1"/>
          <p:nvPr/>
        </p:nvSpPr>
        <p:spPr>
          <a:xfrm>
            <a:off x="0" y="17230"/>
            <a:ext cx="9144000" cy="430887"/>
          </a:xfrm>
          <a:prstGeom prst="rect">
            <a:avLst/>
          </a:prstGeom>
          <a:noFill/>
        </p:spPr>
        <p:txBody>
          <a:bodyPr wrap="square" rtlCol="0">
            <a:spAutoFit/>
          </a:bodyPr>
          <a:lstStyle/>
          <a:p>
            <a:pPr algn="ctr"/>
            <a:r>
              <a:rPr lang="el-GR" sz="2200" b="1" dirty="0">
                <a:solidFill>
                  <a:srgbClr val="00467A"/>
                </a:solidFill>
              </a:rPr>
              <a:t>Χρονική επιτάχυνση και βελτιστοποίηση </a:t>
            </a:r>
            <a:r>
              <a:rPr lang="el-GR" sz="2200" b="1" dirty="0" smtClean="0">
                <a:solidFill>
                  <a:srgbClr val="00467A"/>
                </a:solidFill>
              </a:rPr>
              <a:t>διάρκειας έργου</a:t>
            </a:r>
            <a:endParaRPr lang="el-GR" sz="2200" b="1" dirty="0">
              <a:solidFill>
                <a:srgbClr val="00467A"/>
              </a:solidFill>
            </a:endParaRPr>
          </a:p>
        </p:txBody>
      </p:sp>
      <p:pic>
        <p:nvPicPr>
          <p:cNvPr id="4" name="Picture 3"/>
          <p:cNvPicPr>
            <a:picLocks noChangeAspect="1"/>
          </p:cNvPicPr>
          <p:nvPr/>
        </p:nvPicPr>
        <p:blipFill rotWithShape="1">
          <a:blip r:embed="rId3" cstate="print"/>
          <a:srcRect l="-476" r="16190" b="1789"/>
          <a:stretch/>
        </p:blipFill>
        <p:spPr>
          <a:xfrm>
            <a:off x="76200" y="1219200"/>
            <a:ext cx="6743700" cy="4967288"/>
          </a:xfrm>
          <a:prstGeom prst="rect">
            <a:avLst/>
          </a:prstGeom>
          <a:noFill/>
          <a:ln w="19050">
            <a:solidFill>
              <a:srgbClr val="00467A"/>
            </a:solidFill>
            <a:miter lim="800000"/>
            <a:headEnd/>
            <a:tailEnd/>
          </a:ln>
        </p:spPr>
      </p:pic>
      <p:sp>
        <p:nvSpPr>
          <p:cNvPr id="5" name="TextBox 4"/>
          <p:cNvSpPr txBox="1"/>
          <p:nvPr/>
        </p:nvSpPr>
        <p:spPr>
          <a:xfrm>
            <a:off x="6934200" y="1371600"/>
            <a:ext cx="2209800" cy="4570482"/>
          </a:xfrm>
          <a:prstGeom prst="rect">
            <a:avLst/>
          </a:prstGeom>
          <a:noFill/>
        </p:spPr>
        <p:txBody>
          <a:bodyPr wrap="square" rtlCol="0">
            <a:spAutoFit/>
          </a:bodyPr>
          <a:lstStyle/>
          <a:p>
            <a:pPr>
              <a:spcAft>
                <a:spcPts val="1200"/>
              </a:spcAft>
            </a:pPr>
            <a:r>
              <a:rPr lang="el-GR" sz="1400" dirty="0" smtClean="0"/>
              <a:t>Συμπιέσεις</a:t>
            </a:r>
          </a:p>
          <a:p>
            <a:pPr marL="233363" indent="-233363">
              <a:spcAft>
                <a:spcPts val="1200"/>
              </a:spcAft>
              <a:buClr>
                <a:srgbClr val="00467A"/>
              </a:buClr>
              <a:buFont typeface="+mj-lt"/>
              <a:buAutoNum type="arabicPeriod"/>
              <a:tabLst>
                <a:tab pos="233363" algn="l"/>
              </a:tabLst>
            </a:pPr>
            <a:r>
              <a:rPr lang="el-GR" sz="1400" dirty="0" smtClean="0"/>
              <a:t>Δ(1): ΠΚ = 20</a:t>
            </a:r>
          </a:p>
          <a:p>
            <a:pPr marL="233363" indent="-233363">
              <a:spcAft>
                <a:spcPts val="1200"/>
              </a:spcAft>
              <a:buClr>
                <a:srgbClr val="00467A"/>
              </a:buClr>
              <a:buFont typeface="+mj-lt"/>
              <a:buAutoNum type="arabicPeriod"/>
              <a:tabLst>
                <a:tab pos="233363" algn="l"/>
              </a:tabLst>
            </a:pPr>
            <a:r>
              <a:rPr lang="el-GR" sz="1400" dirty="0" smtClean="0"/>
              <a:t>Α(1): ΠΚ = 25</a:t>
            </a:r>
          </a:p>
          <a:p>
            <a:pPr marL="233363" indent="-233363">
              <a:spcAft>
                <a:spcPts val="1200"/>
              </a:spcAft>
              <a:buClr>
                <a:srgbClr val="00467A"/>
              </a:buClr>
              <a:buFont typeface="+mj-lt"/>
              <a:buAutoNum type="arabicPeriod"/>
              <a:tabLst>
                <a:tab pos="233363" algn="l"/>
              </a:tabLst>
            </a:pPr>
            <a:r>
              <a:rPr lang="el-GR" sz="1400" dirty="0" smtClean="0"/>
              <a:t>Δ(2): ΠΚ = 30</a:t>
            </a:r>
          </a:p>
          <a:p>
            <a:pPr marL="233363" indent="-233363">
              <a:spcAft>
                <a:spcPts val="1200"/>
              </a:spcAft>
              <a:buClr>
                <a:srgbClr val="00467A"/>
              </a:buClr>
              <a:buFont typeface="+mj-lt"/>
              <a:buAutoNum type="arabicPeriod"/>
              <a:tabLst>
                <a:tab pos="233363" algn="l"/>
              </a:tabLst>
            </a:pPr>
            <a:r>
              <a:rPr lang="el-GR" sz="1400" dirty="0" smtClean="0"/>
              <a:t>Ι(1), ΠΚ = 30</a:t>
            </a:r>
          </a:p>
          <a:p>
            <a:pPr marL="233363" indent="-233363">
              <a:spcAft>
                <a:spcPts val="1200"/>
              </a:spcAft>
              <a:buClr>
                <a:srgbClr val="00467A"/>
              </a:buClr>
              <a:buFont typeface="+mj-lt"/>
              <a:buAutoNum type="arabicPeriod"/>
              <a:tabLst>
                <a:tab pos="233363" algn="l"/>
              </a:tabLst>
            </a:pPr>
            <a:r>
              <a:rPr lang="el-GR" sz="1400" dirty="0" smtClean="0"/>
              <a:t>Δ(3), ΠΚ = 40</a:t>
            </a:r>
          </a:p>
          <a:p>
            <a:pPr marL="233363" indent="-233363">
              <a:spcAft>
                <a:spcPts val="1200"/>
              </a:spcAft>
              <a:buClr>
                <a:srgbClr val="00467A"/>
              </a:buClr>
              <a:buFont typeface="+mj-lt"/>
              <a:buAutoNum type="arabicPeriod"/>
              <a:tabLst>
                <a:tab pos="233363" algn="l"/>
              </a:tabLst>
            </a:pPr>
            <a:r>
              <a:rPr lang="el-GR" sz="1400" dirty="0" smtClean="0"/>
              <a:t>Α(2),Β(1) ΠΚ = 45 </a:t>
            </a:r>
            <a:br>
              <a:rPr lang="el-GR" sz="1400" dirty="0" smtClean="0"/>
            </a:br>
            <a:r>
              <a:rPr lang="el-GR" sz="1300" dirty="0" smtClean="0"/>
              <a:t>(25 &amp; 20, αντίστοιχα)</a:t>
            </a:r>
          </a:p>
          <a:p>
            <a:pPr marL="233363" indent="-233363">
              <a:spcAft>
                <a:spcPts val="1200"/>
              </a:spcAft>
              <a:buClr>
                <a:srgbClr val="00467A"/>
              </a:buClr>
              <a:buFont typeface="+mj-lt"/>
              <a:buAutoNum type="arabicPeriod"/>
              <a:tabLst>
                <a:tab pos="233363" algn="l"/>
              </a:tabLst>
            </a:pPr>
            <a:r>
              <a:rPr lang="el-GR" sz="1400" dirty="0" smtClean="0"/>
              <a:t>Η(1), ΠΚ = 50</a:t>
            </a:r>
          </a:p>
          <a:p>
            <a:pPr marL="233363" indent="-233363">
              <a:spcAft>
                <a:spcPts val="1200"/>
              </a:spcAft>
              <a:buClr>
                <a:srgbClr val="00467A"/>
              </a:buClr>
              <a:buFont typeface="+mj-lt"/>
              <a:buAutoNum type="arabicPeriod"/>
              <a:tabLst>
                <a:tab pos="233363" algn="l"/>
              </a:tabLst>
            </a:pPr>
            <a:r>
              <a:rPr lang="el-GR" sz="1400" dirty="0" smtClean="0"/>
              <a:t>Η(2), ΠΚ = 50</a:t>
            </a:r>
          </a:p>
          <a:p>
            <a:pPr>
              <a:spcAft>
                <a:spcPts val="1200"/>
              </a:spcAft>
              <a:tabLst>
                <a:tab pos="233363" algn="l"/>
              </a:tabLst>
            </a:pPr>
            <a:endParaRPr lang="el-GR" sz="1400" dirty="0" smtClean="0"/>
          </a:p>
          <a:p>
            <a:pPr>
              <a:spcAft>
                <a:spcPts val="1200"/>
              </a:spcAft>
              <a:tabLst>
                <a:tab pos="233363" algn="l"/>
              </a:tabLst>
            </a:pPr>
            <a:r>
              <a:rPr lang="el-GR" sz="1400" dirty="0" smtClean="0"/>
              <a:t>ΠΚ: Πρόσθετο Κόστος</a:t>
            </a:r>
            <a:endParaRPr lang="el-GR" sz="1400" dirty="0"/>
          </a:p>
          <a:p>
            <a:pPr marL="342900" indent="-342900">
              <a:spcAft>
                <a:spcPts val="1200"/>
              </a:spcAft>
              <a:buFont typeface="+mj-lt"/>
              <a:buAutoNum type="arabicPeriod"/>
            </a:pPr>
            <a:endParaRPr lang="en-US" sz="1400" dirty="0"/>
          </a:p>
        </p:txBody>
      </p:sp>
    </p:spTree>
    <p:extLst>
      <p:ext uri="{BB962C8B-B14F-4D97-AF65-F5344CB8AC3E}">
        <p14:creationId xmlns:p14="http://schemas.microsoft.com/office/powerpoint/2010/main" xmlns="" val="391454406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127"/>
            <a:ext cx="9144000" cy="492443"/>
          </a:xfrm>
          <a:prstGeom prst="rect">
            <a:avLst/>
          </a:prstGeom>
          <a:noFill/>
        </p:spPr>
        <p:txBody>
          <a:bodyPr wrap="square" rtlCol="0">
            <a:spAutoFit/>
          </a:bodyPr>
          <a:lstStyle/>
          <a:p>
            <a:pPr algn="ctr"/>
            <a:r>
              <a:rPr lang="el-GR" sz="2600" b="1" dirty="0" smtClean="0">
                <a:solidFill>
                  <a:srgbClr val="00467A"/>
                </a:solidFill>
              </a:rPr>
              <a:t>Παραγωγικό μέσο ή πόρος</a:t>
            </a:r>
          </a:p>
        </p:txBody>
      </p:sp>
      <p:sp>
        <p:nvSpPr>
          <p:cNvPr id="4" name="Rectangle 1"/>
          <p:cNvSpPr>
            <a:spLocks noChangeArrowheads="1"/>
          </p:cNvSpPr>
          <p:nvPr/>
        </p:nvSpPr>
        <p:spPr bwMode="auto">
          <a:xfrm>
            <a:off x="0" y="762000"/>
            <a:ext cx="9144000" cy="39549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just" eaLnBrk="0" hangingPunct="0">
              <a:lnSpc>
                <a:spcPct val="120000"/>
              </a:lnSpc>
              <a:spcAft>
                <a:spcPts val="600"/>
              </a:spcAft>
            </a:pPr>
            <a:r>
              <a:rPr lang="el-GR" dirty="0" smtClean="0"/>
              <a:t>Ως </a:t>
            </a:r>
            <a:r>
              <a:rPr lang="el-GR" b="1" dirty="0" smtClean="0"/>
              <a:t>Παραγωγικό μέσο</a:t>
            </a:r>
            <a:r>
              <a:rPr lang="el-GR" dirty="0" smtClean="0"/>
              <a:t> </a:t>
            </a:r>
            <a:r>
              <a:rPr lang="el-GR" dirty="0"/>
              <a:t>ή </a:t>
            </a:r>
            <a:r>
              <a:rPr lang="el-GR" b="1" dirty="0" smtClean="0"/>
              <a:t>πόρος</a:t>
            </a:r>
            <a:r>
              <a:rPr lang="el-GR" dirty="0" smtClean="0"/>
              <a:t> νοείται </a:t>
            </a:r>
            <a:r>
              <a:rPr lang="el-GR" dirty="0"/>
              <a:t>οτιδήποτε χρησιμοποιείται στην παραγωγή ενός έργου, το οποίο διατίθεται σε περιορισμένη ποσότητα κι έχει ένα </a:t>
            </a:r>
            <a:r>
              <a:rPr lang="el-GR" dirty="0" smtClean="0"/>
              <a:t>κόστος. Κάθε:</a:t>
            </a:r>
          </a:p>
          <a:p>
            <a:pPr marL="288925" indent="-288925" algn="just" eaLnBrk="0" hangingPunct="0">
              <a:lnSpc>
                <a:spcPct val="120000"/>
              </a:lnSpc>
              <a:spcAft>
                <a:spcPts val="1200"/>
              </a:spcAft>
              <a:buClr>
                <a:srgbClr val="00467A"/>
              </a:buClr>
              <a:buFont typeface="Wingdings" pitchFamily="2" charset="2"/>
              <a:buChar char="Ø"/>
            </a:pPr>
            <a:r>
              <a:rPr lang="el-GR" dirty="0" smtClean="0"/>
              <a:t>Διακεκριμένη </a:t>
            </a:r>
            <a:r>
              <a:rPr lang="el-GR" dirty="0"/>
              <a:t>κατηγορία εργατοτεχνικού </a:t>
            </a:r>
            <a:r>
              <a:rPr lang="el-GR" dirty="0" smtClean="0"/>
              <a:t>προσωπικού, </a:t>
            </a:r>
            <a:endParaRPr lang="el-GR" dirty="0"/>
          </a:p>
          <a:p>
            <a:pPr marL="288925" indent="-288925" algn="just" eaLnBrk="0" hangingPunct="0">
              <a:lnSpc>
                <a:spcPct val="120000"/>
              </a:lnSpc>
              <a:spcAft>
                <a:spcPts val="1200"/>
              </a:spcAft>
              <a:buClr>
                <a:srgbClr val="00467A"/>
              </a:buClr>
              <a:buFont typeface="Wingdings" pitchFamily="2" charset="2"/>
              <a:buChar char="Ø"/>
            </a:pPr>
            <a:r>
              <a:rPr lang="el-GR" dirty="0" smtClean="0"/>
              <a:t>Διακεκριμένος </a:t>
            </a:r>
            <a:r>
              <a:rPr lang="el-GR" dirty="0"/>
              <a:t>τύπος </a:t>
            </a:r>
            <a:r>
              <a:rPr lang="el-GR" dirty="0" smtClean="0"/>
              <a:t>εξοπλισμού, </a:t>
            </a:r>
            <a:endParaRPr lang="el-GR" dirty="0"/>
          </a:p>
          <a:p>
            <a:pPr marL="288925" indent="-288925" algn="just" eaLnBrk="0" hangingPunct="0">
              <a:lnSpc>
                <a:spcPct val="120000"/>
              </a:lnSpc>
              <a:spcAft>
                <a:spcPts val="1200"/>
              </a:spcAft>
              <a:buClr>
                <a:srgbClr val="00467A"/>
              </a:buClr>
              <a:buFont typeface="Wingdings" pitchFamily="2" charset="2"/>
              <a:buChar char="Ø"/>
            </a:pPr>
            <a:r>
              <a:rPr lang="el-GR" dirty="0" smtClean="0"/>
              <a:t>Διακεκριμένο </a:t>
            </a:r>
            <a:r>
              <a:rPr lang="el-GR" dirty="0"/>
              <a:t>είδος </a:t>
            </a:r>
            <a:r>
              <a:rPr lang="el-GR" dirty="0" smtClean="0"/>
              <a:t>υλικού,</a:t>
            </a:r>
            <a:endParaRPr lang="el-GR" dirty="0"/>
          </a:p>
          <a:p>
            <a:pPr algn="just" eaLnBrk="0" hangingPunct="0">
              <a:lnSpc>
                <a:spcPct val="120000"/>
              </a:lnSpc>
              <a:spcAft>
                <a:spcPts val="0"/>
              </a:spcAft>
              <a:buClr>
                <a:srgbClr val="00467A"/>
              </a:buClr>
            </a:pPr>
            <a:r>
              <a:rPr lang="el-GR" dirty="0" smtClean="0"/>
              <a:t>αποτελεί πόρο.</a:t>
            </a:r>
          </a:p>
          <a:p>
            <a:pPr algn="just" eaLnBrk="0" hangingPunct="0">
              <a:lnSpc>
                <a:spcPct val="120000"/>
              </a:lnSpc>
              <a:spcAft>
                <a:spcPts val="0"/>
              </a:spcAft>
              <a:buClr>
                <a:srgbClr val="00467A"/>
              </a:buClr>
            </a:pPr>
            <a:endParaRPr lang="el-GR" dirty="0"/>
          </a:p>
          <a:p>
            <a:pPr algn="just" eaLnBrk="0" hangingPunct="0">
              <a:lnSpc>
                <a:spcPct val="120000"/>
              </a:lnSpc>
              <a:spcAft>
                <a:spcPts val="0"/>
              </a:spcAft>
              <a:buClr>
                <a:srgbClr val="00467A"/>
              </a:buClr>
            </a:pPr>
            <a:r>
              <a:rPr lang="el-GR" dirty="0" smtClean="0"/>
              <a:t>Υπό αυτή την έννοια το απαιτούμενο κεφάλαιο για την υλοποίηση του έργου θεωρείται πόρος.</a:t>
            </a:r>
          </a:p>
        </p:txBody>
      </p:sp>
    </p:spTree>
    <p:extLst>
      <p:ext uri="{BB962C8B-B14F-4D97-AF65-F5344CB8AC3E}">
        <p14:creationId xmlns:p14="http://schemas.microsoft.com/office/powerpoint/2010/main" xmlns="" val="2864003878"/>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8714"/>
            <a:ext cx="9144000" cy="338041"/>
          </a:xfrm>
          <a:prstGeom prst="rect">
            <a:avLst/>
          </a:prstGeom>
        </p:spPr>
        <p:txBody>
          <a:bodyPr wrap="square">
            <a:spAutoFit/>
          </a:bodyPr>
          <a:lstStyle/>
          <a:p>
            <a:pPr algn="just">
              <a:lnSpc>
                <a:spcPct val="110000"/>
              </a:lnSpc>
              <a:spcAft>
                <a:spcPts val="500"/>
              </a:spcAft>
            </a:pPr>
            <a:r>
              <a:rPr lang="el-GR" sz="1600" b="1" dirty="0" smtClean="0"/>
              <a:t>Παράδειγμα</a:t>
            </a:r>
            <a:endParaRPr lang="el-GR" sz="1600" b="1" dirty="0"/>
          </a:p>
        </p:txBody>
      </p:sp>
      <p:sp>
        <p:nvSpPr>
          <p:cNvPr id="7" name="TextBox 6"/>
          <p:cNvSpPr txBox="1"/>
          <p:nvPr/>
        </p:nvSpPr>
        <p:spPr>
          <a:xfrm>
            <a:off x="0" y="17230"/>
            <a:ext cx="9144000" cy="430887"/>
          </a:xfrm>
          <a:prstGeom prst="rect">
            <a:avLst/>
          </a:prstGeom>
          <a:noFill/>
        </p:spPr>
        <p:txBody>
          <a:bodyPr wrap="square" rtlCol="0">
            <a:spAutoFit/>
          </a:bodyPr>
          <a:lstStyle/>
          <a:p>
            <a:pPr algn="ctr"/>
            <a:r>
              <a:rPr lang="el-GR" sz="2200" b="1" dirty="0">
                <a:solidFill>
                  <a:srgbClr val="00467A"/>
                </a:solidFill>
              </a:rPr>
              <a:t>Χρονική επιτάχυνση και βελτιστοποίηση </a:t>
            </a:r>
            <a:r>
              <a:rPr lang="el-GR" sz="2200" b="1" dirty="0" smtClean="0">
                <a:solidFill>
                  <a:srgbClr val="00467A"/>
                </a:solidFill>
              </a:rPr>
              <a:t>διάρκειας έργου</a:t>
            </a:r>
            <a:endParaRPr lang="el-GR" sz="2200" b="1" dirty="0">
              <a:solidFill>
                <a:srgbClr val="00467A"/>
              </a:solidFill>
            </a:endParaRPr>
          </a:p>
        </p:txBody>
      </p:sp>
      <p:pic>
        <p:nvPicPr>
          <p:cNvPr id="4" name="Picture 3"/>
          <p:cNvPicPr>
            <a:picLocks noChangeAspect="1"/>
          </p:cNvPicPr>
          <p:nvPr/>
        </p:nvPicPr>
        <p:blipFill rotWithShape="1">
          <a:blip r:embed="rId3" cstate="print"/>
          <a:srcRect l="3333" t="23333" r="1111" b="10000"/>
          <a:stretch/>
        </p:blipFill>
        <p:spPr>
          <a:xfrm>
            <a:off x="57150" y="1329514"/>
            <a:ext cx="9048750" cy="3945676"/>
          </a:xfrm>
          <a:prstGeom prst="rect">
            <a:avLst/>
          </a:prstGeom>
          <a:noFill/>
          <a:ln w="19050">
            <a:solidFill>
              <a:srgbClr val="00467A"/>
            </a:solidFill>
            <a:miter lim="800000"/>
            <a:headEnd/>
            <a:tailEnd/>
          </a:ln>
        </p:spPr>
      </p:pic>
    </p:spTree>
    <p:extLst>
      <p:ext uri="{BB962C8B-B14F-4D97-AF65-F5344CB8AC3E}">
        <p14:creationId xmlns:p14="http://schemas.microsoft.com/office/powerpoint/2010/main" xmlns="" val="1841567267"/>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8714"/>
            <a:ext cx="9144000" cy="338041"/>
          </a:xfrm>
          <a:prstGeom prst="rect">
            <a:avLst/>
          </a:prstGeom>
        </p:spPr>
        <p:txBody>
          <a:bodyPr wrap="square">
            <a:spAutoFit/>
          </a:bodyPr>
          <a:lstStyle/>
          <a:p>
            <a:pPr algn="just">
              <a:lnSpc>
                <a:spcPct val="110000"/>
              </a:lnSpc>
              <a:spcAft>
                <a:spcPts val="500"/>
              </a:spcAft>
            </a:pPr>
            <a:r>
              <a:rPr lang="el-GR" sz="1600" b="1" dirty="0" smtClean="0"/>
              <a:t>Παράδειγμα</a:t>
            </a:r>
            <a:endParaRPr lang="el-GR" sz="1600" b="1" dirty="0"/>
          </a:p>
        </p:txBody>
      </p:sp>
      <p:sp>
        <p:nvSpPr>
          <p:cNvPr id="7" name="TextBox 6"/>
          <p:cNvSpPr txBox="1"/>
          <p:nvPr/>
        </p:nvSpPr>
        <p:spPr>
          <a:xfrm>
            <a:off x="0" y="17230"/>
            <a:ext cx="9144000" cy="430887"/>
          </a:xfrm>
          <a:prstGeom prst="rect">
            <a:avLst/>
          </a:prstGeom>
          <a:noFill/>
        </p:spPr>
        <p:txBody>
          <a:bodyPr wrap="square" rtlCol="0">
            <a:spAutoFit/>
          </a:bodyPr>
          <a:lstStyle/>
          <a:p>
            <a:pPr algn="ctr"/>
            <a:r>
              <a:rPr lang="el-GR" sz="2200" b="1" dirty="0">
                <a:solidFill>
                  <a:srgbClr val="00467A"/>
                </a:solidFill>
              </a:rPr>
              <a:t>Χρονική επιτάχυνση και βελτιστοποίηση </a:t>
            </a:r>
            <a:r>
              <a:rPr lang="el-GR" sz="2200" b="1" dirty="0" smtClean="0">
                <a:solidFill>
                  <a:srgbClr val="00467A"/>
                </a:solidFill>
              </a:rPr>
              <a:t>διάρκειας έργου</a:t>
            </a:r>
            <a:endParaRPr lang="el-GR" sz="2200" b="1" dirty="0">
              <a:solidFill>
                <a:srgbClr val="00467A"/>
              </a:solidFill>
            </a:endParaRPr>
          </a:p>
        </p:txBody>
      </p:sp>
      <p:pic>
        <p:nvPicPr>
          <p:cNvPr id="3" name="Picture 2"/>
          <p:cNvPicPr>
            <a:picLocks noChangeAspect="1"/>
          </p:cNvPicPr>
          <p:nvPr/>
        </p:nvPicPr>
        <p:blipFill rotWithShape="1">
          <a:blip r:embed="rId3" cstate="print"/>
          <a:srcRect l="13889" t="14445" r="5555" b="9111"/>
          <a:stretch/>
        </p:blipFill>
        <p:spPr>
          <a:xfrm>
            <a:off x="186465" y="1127255"/>
            <a:ext cx="8771070" cy="5202152"/>
          </a:xfrm>
          <a:prstGeom prst="rect">
            <a:avLst/>
          </a:prstGeom>
          <a:noFill/>
          <a:ln w="19050">
            <a:solidFill>
              <a:srgbClr val="00467A"/>
            </a:solidFill>
            <a:miter lim="800000"/>
            <a:headEnd/>
            <a:tailEnd/>
          </a:ln>
        </p:spPr>
      </p:pic>
    </p:spTree>
    <p:extLst>
      <p:ext uri="{BB962C8B-B14F-4D97-AF65-F5344CB8AC3E}">
        <p14:creationId xmlns:p14="http://schemas.microsoft.com/office/powerpoint/2010/main" xmlns="" val="3664885014"/>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32"/>
            <a:ext cx="9144000" cy="492443"/>
          </a:xfrm>
          <a:prstGeom prst="rect">
            <a:avLst/>
          </a:prstGeom>
          <a:noFill/>
        </p:spPr>
        <p:txBody>
          <a:bodyPr wrap="square" rtlCol="0">
            <a:spAutoFit/>
          </a:bodyPr>
          <a:lstStyle/>
          <a:p>
            <a:pPr algn="ctr"/>
            <a:r>
              <a:rPr lang="el-GR" sz="2600" b="1" dirty="0" smtClean="0">
                <a:solidFill>
                  <a:srgbClr val="00467A"/>
                </a:solidFill>
              </a:rPr>
              <a:t>Πρόβλημα</a:t>
            </a:r>
            <a:r>
              <a:rPr lang="en-US" sz="2600" b="1" dirty="0" smtClean="0">
                <a:solidFill>
                  <a:srgbClr val="00467A"/>
                </a:solidFill>
              </a:rPr>
              <a:t> </a:t>
            </a:r>
            <a:r>
              <a:rPr lang="el-GR" sz="2600" b="1" dirty="0" smtClean="0">
                <a:solidFill>
                  <a:srgbClr val="00467A"/>
                </a:solidFill>
              </a:rPr>
              <a:t>3</a:t>
            </a:r>
          </a:p>
        </p:txBody>
      </p:sp>
      <p:sp>
        <p:nvSpPr>
          <p:cNvPr id="2" name="Rectangle 1"/>
          <p:cNvSpPr/>
          <p:nvPr/>
        </p:nvSpPr>
        <p:spPr>
          <a:xfrm>
            <a:off x="0" y="3276600"/>
            <a:ext cx="9144000" cy="3213187"/>
          </a:xfrm>
          <a:prstGeom prst="rect">
            <a:avLst/>
          </a:prstGeom>
        </p:spPr>
        <p:txBody>
          <a:bodyPr wrap="square">
            <a:spAutoFit/>
          </a:bodyPr>
          <a:lstStyle/>
          <a:p>
            <a:pPr>
              <a:lnSpc>
                <a:spcPct val="120000"/>
              </a:lnSpc>
              <a:spcAft>
                <a:spcPts val="1200"/>
              </a:spcAft>
              <a:tabLst>
                <a:tab pos="576263" algn="l"/>
              </a:tabLst>
            </a:pPr>
            <a:r>
              <a:rPr lang="el-GR" sz="1600" dirty="0" smtClean="0"/>
              <a:t>(α)	Υπολογίστε  </a:t>
            </a:r>
            <a:r>
              <a:rPr lang="el-GR" sz="1600" dirty="0"/>
              <a:t>(σε ευθύγραμμο γράφημα)  την ημερήσια και την αθροιστική κατανομή του άμεσου κόστους του έργου για τις περιπτώσεις της </a:t>
            </a:r>
            <a:r>
              <a:rPr lang="el-GR" sz="1600" dirty="0" err="1"/>
              <a:t>ενωρίτερης</a:t>
            </a:r>
            <a:r>
              <a:rPr lang="el-GR" sz="1600" dirty="0"/>
              <a:t> και της βραδύτερης έναρξης των δραστηριοτήτων.</a:t>
            </a:r>
          </a:p>
          <a:p>
            <a:pPr>
              <a:lnSpc>
                <a:spcPct val="120000"/>
              </a:lnSpc>
              <a:spcAft>
                <a:spcPts val="1200"/>
              </a:spcAft>
              <a:tabLst>
                <a:tab pos="576263" algn="l"/>
              </a:tabLst>
            </a:pPr>
            <a:r>
              <a:rPr lang="el-GR" sz="1600" dirty="0"/>
              <a:t>(β) </a:t>
            </a:r>
            <a:r>
              <a:rPr lang="el-GR" sz="1600" dirty="0" smtClean="0"/>
              <a:t>	Σχεδιάστε </a:t>
            </a:r>
            <a:r>
              <a:rPr lang="el-GR" sz="1600" dirty="0"/>
              <a:t>την ημερήσια και την αθροιστική κατανομή (καμπύλη </a:t>
            </a:r>
            <a:r>
              <a:rPr lang="en-US" sz="1600" i="1" dirty="0"/>
              <a:t>S</a:t>
            </a:r>
            <a:r>
              <a:rPr lang="el-GR" sz="1600" dirty="0"/>
              <a:t>) του άμεσου κόστους του έργου για τις περιπτώσεις της </a:t>
            </a:r>
            <a:r>
              <a:rPr lang="el-GR" sz="1600" dirty="0" err="1"/>
              <a:t>ενωρίτερης</a:t>
            </a:r>
            <a:r>
              <a:rPr lang="el-GR" sz="1600" dirty="0"/>
              <a:t> και της βραδύτερης έναρξης των δραστηριοτήτων.</a:t>
            </a:r>
          </a:p>
          <a:p>
            <a:pPr>
              <a:lnSpc>
                <a:spcPct val="120000"/>
              </a:lnSpc>
              <a:spcAft>
                <a:spcPts val="1200"/>
              </a:spcAft>
            </a:pPr>
            <a:r>
              <a:rPr lang="el-GR" sz="1600" b="1" dirty="0" smtClean="0"/>
              <a:t>Υπόδειξη</a:t>
            </a:r>
            <a:r>
              <a:rPr lang="el-GR" sz="1600" dirty="0" smtClean="0"/>
              <a:t>: Υποθέστε </a:t>
            </a:r>
            <a:r>
              <a:rPr lang="el-GR" sz="1600" dirty="0"/>
              <a:t>κανονικές συνθήκες εργασίας και ομοιόμορφη κατανομή του κόστους κάθε εργασίας στη διάρκεια της. </a:t>
            </a:r>
          </a:p>
          <a:p>
            <a:pPr marL="511175" indent="-511175" algn="just">
              <a:lnSpc>
                <a:spcPct val="120000"/>
              </a:lnSpc>
              <a:spcBef>
                <a:spcPts val="0"/>
              </a:spcBef>
              <a:spcAft>
                <a:spcPts val="1200"/>
              </a:spcAft>
            </a:pPr>
            <a:endParaRPr lang="el-GR" sz="1600" dirty="0">
              <a:effectLst/>
              <a:latin typeface="+mn-lt"/>
              <a:ea typeface="Times New Roman" panose="02020603050405020304" pitchFamily="18" charset="0"/>
            </a:endParaRPr>
          </a:p>
        </p:txBody>
      </p:sp>
      <p:graphicFrame>
        <p:nvGraphicFramePr>
          <p:cNvPr id="7" name="Table 6"/>
          <p:cNvGraphicFramePr>
            <a:graphicFrameLocks noGrp="1"/>
          </p:cNvGraphicFramePr>
          <p:nvPr>
            <p:extLst/>
          </p:nvPr>
        </p:nvGraphicFramePr>
        <p:xfrm>
          <a:off x="163287" y="664742"/>
          <a:ext cx="8806541" cy="2316480"/>
        </p:xfrm>
        <a:graphic>
          <a:graphicData uri="http://schemas.openxmlformats.org/drawingml/2006/table">
            <a:tbl>
              <a:tblPr firstRow="1" bandRow="1">
                <a:tableStyleId>{69CF1AB2-1976-4502-BF36-3FF5EA218861}</a:tableStyleId>
              </a:tblPr>
              <a:tblGrid>
                <a:gridCol w="592037"/>
                <a:gridCol w="1369084"/>
                <a:gridCol w="1369084"/>
                <a:gridCol w="1369084"/>
                <a:gridCol w="1369084"/>
                <a:gridCol w="1302789"/>
                <a:gridCol w="1435379"/>
              </a:tblGrid>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Δρ.</a:t>
                      </a:r>
                      <a:endParaRPr lang="el-GR" sz="14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Αμέσως </a:t>
                      </a:r>
                      <a:r>
                        <a:rPr lang="el-GR" sz="1400" kern="1200" dirty="0" err="1" smtClean="0">
                          <a:solidFill>
                            <a:schemeClr val="dk1"/>
                          </a:solidFill>
                          <a:latin typeface="+mn-lt"/>
                          <a:ea typeface="+mn-ea"/>
                          <a:cs typeface="+mn-cs"/>
                        </a:rPr>
                        <a:t>προηγού-μενη</a:t>
                      </a:r>
                      <a:endParaRPr lang="el-GR" sz="14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Διάρκεια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(ημέρες)</a:t>
                      </a:r>
                      <a:endParaRPr lang="el-GR" sz="14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baseline="0" dirty="0" smtClean="0">
                          <a:solidFill>
                            <a:schemeClr val="dk1"/>
                          </a:solidFill>
                          <a:latin typeface="+mn-lt"/>
                          <a:ea typeface="+mn-ea"/>
                          <a:cs typeface="+mn-cs"/>
                        </a:rPr>
                        <a:t>Μέγεθος συνεργείου</a:t>
                      </a:r>
                      <a:endParaRPr lang="el-GR" sz="1400" kern="1200" dirty="0">
                        <a:solidFill>
                          <a:schemeClr val="dk1"/>
                        </a:solidFill>
                        <a:latin typeface="+mn-lt"/>
                        <a:ea typeface="+mn-ea"/>
                        <a:cs typeface="+mn-cs"/>
                      </a:endParaRPr>
                    </a:p>
                  </a:txBody>
                  <a:tcPr anchor="ctr" anchorCtr="1"/>
                </a:tc>
                <a:tc>
                  <a:txBody>
                    <a:bodyPr/>
                    <a:lstStyle/>
                    <a:p>
                      <a:pPr algn="ctr">
                        <a:spcBef>
                          <a:spcPts val="0"/>
                        </a:spcBef>
                        <a:spcAft>
                          <a:spcPts val="0"/>
                        </a:spcAft>
                      </a:pPr>
                      <a:r>
                        <a:rPr lang="el-GR" sz="1400" b="1" kern="1200" dirty="0" smtClean="0">
                          <a:solidFill>
                            <a:schemeClr val="dk1"/>
                          </a:solidFill>
                          <a:effectLst/>
                          <a:latin typeface="+mn-lt"/>
                          <a:ea typeface="+mn-ea"/>
                          <a:cs typeface="+mn-cs"/>
                        </a:rPr>
                        <a:t>Άμεσο κόστος</a:t>
                      </a:r>
                    </a:p>
                    <a:p>
                      <a:pPr algn="ctr">
                        <a:spcBef>
                          <a:spcPts val="0"/>
                        </a:spcBef>
                        <a:spcAft>
                          <a:spcPts val="0"/>
                        </a:spcAft>
                      </a:pPr>
                      <a:r>
                        <a:rPr lang="el-GR" sz="1400" b="1" kern="1200" dirty="0" smtClean="0">
                          <a:solidFill>
                            <a:schemeClr val="dk1"/>
                          </a:solidFill>
                          <a:effectLst/>
                          <a:latin typeface="+mn-lt"/>
                          <a:ea typeface="+mn-ea"/>
                          <a:cs typeface="+mn-cs"/>
                        </a:rPr>
                        <a:t>(κανονική</a:t>
                      </a:r>
                    </a:p>
                    <a:p>
                      <a:pPr algn="ctr">
                        <a:spcBef>
                          <a:spcPts val="0"/>
                        </a:spcBef>
                        <a:spcAft>
                          <a:spcPts val="0"/>
                        </a:spcAft>
                      </a:pPr>
                      <a:r>
                        <a:rPr lang="el-GR" sz="1400" b="1" kern="1200" dirty="0" smtClean="0">
                          <a:solidFill>
                            <a:schemeClr val="dk1"/>
                          </a:solidFill>
                          <a:effectLst/>
                          <a:latin typeface="+mn-lt"/>
                          <a:ea typeface="+mn-ea"/>
                          <a:cs typeface="+mn-cs"/>
                        </a:rPr>
                        <a:t> διάρκεια)</a:t>
                      </a:r>
                      <a:endParaRPr lang="el-GR" sz="1400" kern="1200" dirty="0">
                        <a:solidFill>
                          <a:schemeClr val="dk1"/>
                        </a:solidFill>
                        <a:latin typeface="+mn-lt"/>
                        <a:ea typeface="+mn-ea"/>
                        <a:cs typeface="+mn-cs"/>
                      </a:endParaRPr>
                    </a:p>
                  </a:txBody>
                  <a:tcPr anchor="ctr" anchorCtr="1"/>
                </a:tc>
                <a:tc>
                  <a:txBody>
                    <a:bodyPr/>
                    <a:lstStyle/>
                    <a:p>
                      <a:pPr algn="ctr">
                        <a:spcBef>
                          <a:spcPts val="0"/>
                        </a:spcBef>
                        <a:spcAft>
                          <a:spcPts val="0"/>
                        </a:spcAft>
                      </a:pPr>
                      <a:r>
                        <a:rPr lang="el-GR" sz="1400" dirty="0">
                          <a:effectLst/>
                          <a:latin typeface="+mn-lt"/>
                          <a:ea typeface="Times New Roman" panose="02020603050405020304" pitchFamily="18" charset="0"/>
                        </a:rPr>
                        <a:t>Ελάχιστη</a:t>
                      </a:r>
                    </a:p>
                    <a:p>
                      <a:pPr algn="ctr">
                        <a:spcBef>
                          <a:spcPts val="0"/>
                        </a:spcBef>
                        <a:spcAft>
                          <a:spcPts val="0"/>
                        </a:spcAft>
                      </a:pPr>
                      <a:r>
                        <a:rPr lang="el-GR" sz="1400" dirty="0">
                          <a:effectLst/>
                          <a:latin typeface="+mn-lt"/>
                          <a:ea typeface="Times New Roman" panose="02020603050405020304" pitchFamily="18" charset="0"/>
                        </a:rPr>
                        <a:t> διάρκεια</a:t>
                      </a:r>
                    </a:p>
                    <a:p>
                      <a:pPr algn="ctr">
                        <a:spcBef>
                          <a:spcPts val="0"/>
                        </a:spcBef>
                        <a:spcAft>
                          <a:spcPts val="0"/>
                        </a:spcAft>
                      </a:pPr>
                      <a:r>
                        <a:rPr lang="el-GR" sz="1400" dirty="0">
                          <a:effectLst/>
                          <a:latin typeface="+mn-lt"/>
                          <a:ea typeface="Times New Roman" panose="02020603050405020304" pitchFamily="18" charset="0"/>
                        </a:rPr>
                        <a:t>(ημέρες)</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Πρόσθετο κόστος</a:t>
                      </a:r>
                    </a:p>
                    <a:p>
                      <a:pPr algn="ctr">
                        <a:spcBef>
                          <a:spcPts val="0"/>
                        </a:spcBef>
                        <a:spcAft>
                          <a:spcPts val="0"/>
                        </a:spcAft>
                      </a:pPr>
                      <a:r>
                        <a:rPr lang="el-GR" sz="1400" dirty="0">
                          <a:effectLst/>
                          <a:latin typeface="+mn-lt"/>
                          <a:ea typeface="Times New Roman" panose="02020603050405020304" pitchFamily="18" charset="0"/>
                        </a:rPr>
                        <a:t>ανά ημέρα συντόμευσης</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Α</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n-US" sz="1400" b="0" kern="1200" dirty="0">
                          <a:solidFill>
                            <a:schemeClr val="tx1"/>
                          </a:solidFill>
                          <a:latin typeface="+mn-lt"/>
                          <a:ea typeface="+mn-ea"/>
                          <a:cs typeface="+mn-cs"/>
                        </a:rPr>
                        <a:t>-</a:t>
                      </a:r>
                      <a:endParaRPr lang="el-GR" sz="1400" b="0" kern="1200" dirty="0">
                        <a:solidFill>
                          <a:schemeClr val="tx1"/>
                        </a:solidFill>
                        <a:latin typeface="+mn-lt"/>
                        <a:ea typeface="+mn-ea"/>
                        <a:cs typeface="+mn-cs"/>
                      </a:endParaRP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300</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150</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Β</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A</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6</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720</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4</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100</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Γ</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A</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7</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700</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200</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Δ</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Β</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4</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400</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Ε</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Β</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300</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150</a:t>
                      </a:r>
                    </a:p>
                  </a:txBody>
                  <a:tcPr marL="44450" marR="44450" marT="0" marB="0" anchor="ctr"/>
                </a:tc>
              </a:tr>
            </a:tbl>
          </a:graphicData>
        </a:graphic>
      </p:graphicFrame>
    </p:spTree>
    <p:extLst>
      <p:ext uri="{BB962C8B-B14F-4D97-AF65-F5344CB8AC3E}">
        <p14:creationId xmlns:p14="http://schemas.microsoft.com/office/powerpoint/2010/main" xmlns="" val="2626512174"/>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32"/>
            <a:ext cx="9144000" cy="492443"/>
          </a:xfrm>
          <a:prstGeom prst="rect">
            <a:avLst/>
          </a:prstGeom>
          <a:noFill/>
        </p:spPr>
        <p:txBody>
          <a:bodyPr wrap="square" rtlCol="0">
            <a:spAutoFit/>
          </a:bodyPr>
          <a:lstStyle/>
          <a:p>
            <a:pPr algn="ctr"/>
            <a:r>
              <a:rPr lang="el-GR" sz="2600" b="1" dirty="0" smtClean="0">
                <a:solidFill>
                  <a:srgbClr val="00467A"/>
                </a:solidFill>
              </a:rPr>
              <a:t>Πρόβλημα</a:t>
            </a:r>
            <a:r>
              <a:rPr lang="en-US" sz="2600" b="1" dirty="0" smtClean="0">
                <a:solidFill>
                  <a:srgbClr val="00467A"/>
                </a:solidFill>
              </a:rPr>
              <a:t> </a:t>
            </a:r>
            <a:r>
              <a:rPr lang="el-GR" sz="2600" b="1" dirty="0" smtClean="0">
                <a:solidFill>
                  <a:srgbClr val="00467A"/>
                </a:solidFill>
              </a:rPr>
              <a:t>4</a:t>
            </a:r>
          </a:p>
        </p:txBody>
      </p:sp>
      <p:sp>
        <p:nvSpPr>
          <p:cNvPr id="2" name="Rectangle 1"/>
          <p:cNvSpPr/>
          <p:nvPr/>
        </p:nvSpPr>
        <p:spPr>
          <a:xfrm>
            <a:off x="0" y="3276600"/>
            <a:ext cx="9144000" cy="2853089"/>
          </a:xfrm>
          <a:prstGeom prst="rect">
            <a:avLst/>
          </a:prstGeom>
        </p:spPr>
        <p:txBody>
          <a:bodyPr wrap="square">
            <a:spAutoFit/>
          </a:bodyPr>
          <a:lstStyle/>
          <a:p>
            <a:pPr marL="457200" indent="-457200">
              <a:lnSpc>
                <a:spcPct val="120000"/>
              </a:lnSpc>
              <a:spcAft>
                <a:spcPts val="1800"/>
              </a:spcAft>
            </a:pPr>
            <a:r>
              <a:rPr lang="el-GR" sz="1600" dirty="0"/>
              <a:t> </a:t>
            </a:r>
            <a:r>
              <a:rPr lang="el-GR" sz="1600" dirty="0" smtClean="0"/>
              <a:t>(α) Ακολουθώντας </a:t>
            </a:r>
            <a:r>
              <a:rPr lang="el-GR" sz="1600" dirty="0"/>
              <a:t>τη διαδικασία βέλτιστης επιτάχυνσης ενός έργου, σχεδιάστε το διάγραμμα άμεσου κόστους - διάρκειας του έργου. </a:t>
            </a:r>
          </a:p>
          <a:p>
            <a:pPr marL="457200" indent="-457200">
              <a:lnSpc>
                <a:spcPct val="120000"/>
              </a:lnSpc>
              <a:spcAft>
                <a:spcPts val="1800"/>
              </a:spcAft>
              <a:tabLst>
                <a:tab pos="511175" algn="l"/>
              </a:tabLst>
            </a:pPr>
            <a:r>
              <a:rPr lang="el-GR" sz="1600" dirty="0" smtClean="0"/>
              <a:t>(β)</a:t>
            </a:r>
            <a:r>
              <a:rPr lang="el-GR" sz="1600" dirty="0"/>
              <a:t>	Ποια είναι η ελάχιστη διάρκεια εκτέλεσης του έργου; </a:t>
            </a:r>
          </a:p>
          <a:p>
            <a:pPr marL="457200" indent="-457200">
              <a:lnSpc>
                <a:spcPct val="120000"/>
              </a:lnSpc>
              <a:spcAft>
                <a:spcPts val="1800"/>
              </a:spcAft>
              <a:tabLst>
                <a:tab pos="511175" algn="l"/>
              </a:tabLst>
            </a:pPr>
            <a:r>
              <a:rPr lang="el-GR" sz="1600" dirty="0" smtClean="0"/>
              <a:t>(γ) </a:t>
            </a:r>
            <a:r>
              <a:rPr lang="el-GR" sz="1600" dirty="0"/>
              <a:t>	Ποια ή ποιες δραστηριότητες δεν επιτρέπουν περαιτέρω μείωση της διάρκειας;</a:t>
            </a:r>
          </a:p>
          <a:p>
            <a:pPr marL="457200" indent="-457200">
              <a:lnSpc>
                <a:spcPct val="120000"/>
              </a:lnSpc>
              <a:spcAft>
                <a:spcPts val="1800"/>
              </a:spcAft>
              <a:tabLst>
                <a:tab pos="511175" algn="l"/>
              </a:tabLst>
            </a:pPr>
            <a:r>
              <a:rPr lang="el-GR" sz="1600" dirty="0" smtClean="0"/>
              <a:t>(δ) </a:t>
            </a:r>
            <a:r>
              <a:rPr lang="el-GR" sz="1600" dirty="0"/>
              <a:t>	Υπολογίστε τη βέλτιστη διάρκεια του έργου στην περίπτωση που καταβάλλεται, επιπλέον του κόστους των εργασιών, ποσό 140 μονάδων ανά ημέρα (για όσο διάστημα εκτελείται το έργο) για τη διοίκηση του έργου από ειδικούς συμβούλους</a:t>
            </a:r>
            <a:r>
              <a:rPr lang="el-GR" sz="1600" dirty="0" smtClean="0"/>
              <a:t>.</a:t>
            </a:r>
            <a:endParaRPr lang="el-GR" sz="1600" dirty="0">
              <a:effectLst/>
              <a:latin typeface="+mn-lt"/>
              <a:ea typeface="Times New Roman" panose="02020603050405020304" pitchFamily="18" charset="0"/>
            </a:endParaRPr>
          </a:p>
        </p:txBody>
      </p:sp>
      <p:graphicFrame>
        <p:nvGraphicFramePr>
          <p:cNvPr id="7" name="Table 6"/>
          <p:cNvGraphicFramePr>
            <a:graphicFrameLocks noGrp="1"/>
          </p:cNvGraphicFramePr>
          <p:nvPr>
            <p:extLst/>
          </p:nvPr>
        </p:nvGraphicFramePr>
        <p:xfrm>
          <a:off x="163287" y="664742"/>
          <a:ext cx="8806541" cy="2316480"/>
        </p:xfrm>
        <a:graphic>
          <a:graphicData uri="http://schemas.openxmlformats.org/drawingml/2006/table">
            <a:tbl>
              <a:tblPr firstRow="1" bandRow="1">
                <a:tableStyleId>{69CF1AB2-1976-4502-BF36-3FF5EA218861}</a:tableStyleId>
              </a:tblPr>
              <a:tblGrid>
                <a:gridCol w="592037"/>
                <a:gridCol w="1369084"/>
                <a:gridCol w="1369084"/>
                <a:gridCol w="1369084"/>
                <a:gridCol w="1369084"/>
                <a:gridCol w="1302789"/>
                <a:gridCol w="1435379"/>
              </a:tblGrid>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Δρ.</a:t>
                      </a:r>
                      <a:endParaRPr lang="el-GR" sz="14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Αμέσως </a:t>
                      </a:r>
                      <a:r>
                        <a:rPr lang="el-GR" sz="1400" kern="1200" dirty="0" err="1" smtClean="0">
                          <a:solidFill>
                            <a:schemeClr val="dk1"/>
                          </a:solidFill>
                          <a:latin typeface="+mn-lt"/>
                          <a:ea typeface="+mn-ea"/>
                          <a:cs typeface="+mn-cs"/>
                        </a:rPr>
                        <a:t>προηγού-μενη</a:t>
                      </a:r>
                      <a:endParaRPr lang="el-GR" sz="14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Διάρκεια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(ημέρες)</a:t>
                      </a:r>
                      <a:endParaRPr lang="el-GR" sz="1400" kern="1200" dirty="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baseline="0" dirty="0" smtClean="0">
                          <a:solidFill>
                            <a:schemeClr val="dk1"/>
                          </a:solidFill>
                          <a:latin typeface="+mn-lt"/>
                          <a:ea typeface="+mn-ea"/>
                          <a:cs typeface="+mn-cs"/>
                        </a:rPr>
                        <a:t>Μέγεθος συνεργείου</a:t>
                      </a:r>
                      <a:endParaRPr lang="el-GR" sz="1400" kern="1200" dirty="0">
                        <a:solidFill>
                          <a:schemeClr val="dk1"/>
                        </a:solidFill>
                        <a:latin typeface="+mn-lt"/>
                        <a:ea typeface="+mn-ea"/>
                        <a:cs typeface="+mn-cs"/>
                      </a:endParaRPr>
                    </a:p>
                  </a:txBody>
                  <a:tcPr anchor="ctr" anchorCtr="1"/>
                </a:tc>
                <a:tc>
                  <a:txBody>
                    <a:bodyPr/>
                    <a:lstStyle/>
                    <a:p>
                      <a:pPr algn="ctr">
                        <a:spcBef>
                          <a:spcPts val="0"/>
                        </a:spcBef>
                        <a:spcAft>
                          <a:spcPts val="0"/>
                        </a:spcAft>
                      </a:pPr>
                      <a:r>
                        <a:rPr lang="el-GR" sz="1400" b="1" kern="1200" dirty="0" smtClean="0">
                          <a:solidFill>
                            <a:schemeClr val="dk1"/>
                          </a:solidFill>
                          <a:effectLst/>
                          <a:latin typeface="+mn-lt"/>
                          <a:ea typeface="+mn-ea"/>
                          <a:cs typeface="+mn-cs"/>
                        </a:rPr>
                        <a:t>Άμεσο κόστος</a:t>
                      </a:r>
                    </a:p>
                    <a:p>
                      <a:pPr algn="ctr">
                        <a:spcBef>
                          <a:spcPts val="0"/>
                        </a:spcBef>
                        <a:spcAft>
                          <a:spcPts val="0"/>
                        </a:spcAft>
                      </a:pPr>
                      <a:r>
                        <a:rPr lang="el-GR" sz="1400" b="1" kern="1200" dirty="0" smtClean="0">
                          <a:solidFill>
                            <a:schemeClr val="dk1"/>
                          </a:solidFill>
                          <a:effectLst/>
                          <a:latin typeface="+mn-lt"/>
                          <a:ea typeface="+mn-ea"/>
                          <a:cs typeface="+mn-cs"/>
                        </a:rPr>
                        <a:t>(κανονική</a:t>
                      </a:r>
                    </a:p>
                    <a:p>
                      <a:pPr algn="ctr">
                        <a:spcBef>
                          <a:spcPts val="0"/>
                        </a:spcBef>
                        <a:spcAft>
                          <a:spcPts val="0"/>
                        </a:spcAft>
                      </a:pPr>
                      <a:r>
                        <a:rPr lang="el-GR" sz="1400" b="1" kern="1200" dirty="0" smtClean="0">
                          <a:solidFill>
                            <a:schemeClr val="dk1"/>
                          </a:solidFill>
                          <a:effectLst/>
                          <a:latin typeface="+mn-lt"/>
                          <a:ea typeface="+mn-ea"/>
                          <a:cs typeface="+mn-cs"/>
                        </a:rPr>
                        <a:t> διάρκεια)</a:t>
                      </a:r>
                      <a:endParaRPr lang="el-GR" sz="1400" kern="1200" dirty="0">
                        <a:solidFill>
                          <a:schemeClr val="dk1"/>
                        </a:solidFill>
                        <a:latin typeface="+mn-lt"/>
                        <a:ea typeface="+mn-ea"/>
                        <a:cs typeface="+mn-cs"/>
                      </a:endParaRPr>
                    </a:p>
                  </a:txBody>
                  <a:tcPr anchor="ctr" anchorCtr="1"/>
                </a:tc>
                <a:tc>
                  <a:txBody>
                    <a:bodyPr/>
                    <a:lstStyle/>
                    <a:p>
                      <a:pPr algn="ctr">
                        <a:spcBef>
                          <a:spcPts val="0"/>
                        </a:spcBef>
                        <a:spcAft>
                          <a:spcPts val="0"/>
                        </a:spcAft>
                      </a:pPr>
                      <a:r>
                        <a:rPr lang="el-GR" sz="1400" dirty="0">
                          <a:effectLst/>
                          <a:latin typeface="+mn-lt"/>
                          <a:ea typeface="Times New Roman" panose="02020603050405020304" pitchFamily="18" charset="0"/>
                        </a:rPr>
                        <a:t>Ελάχιστη</a:t>
                      </a:r>
                    </a:p>
                    <a:p>
                      <a:pPr algn="ctr">
                        <a:spcBef>
                          <a:spcPts val="0"/>
                        </a:spcBef>
                        <a:spcAft>
                          <a:spcPts val="0"/>
                        </a:spcAft>
                      </a:pPr>
                      <a:r>
                        <a:rPr lang="el-GR" sz="1400" dirty="0">
                          <a:effectLst/>
                          <a:latin typeface="+mn-lt"/>
                          <a:ea typeface="Times New Roman" panose="02020603050405020304" pitchFamily="18" charset="0"/>
                        </a:rPr>
                        <a:t> διάρκεια</a:t>
                      </a:r>
                    </a:p>
                    <a:p>
                      <a:pPr algn="ctr">
                        <a:spcBef>
                          <a:spcPts val="0"/>
                        </a:spcBef>
                        <a:spcAft>
                          <a:spcPts val="0"/>
                        </a:spcAft>
                      </a:pPr>
                      <a:r>
                        <a:rPr lang="el-GR" sz="1400" dirty="0">
                          <a:effectLst/>
                          <a:latin typeface="+mn-lt"/>
                          <a:ea typeface="Times New Roman" panose="02020603050405020304" pitchFamily="18" charset="0"/>
                        </a:rPr>
                        <a:t>(ημέρες)</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Πρόσθετο κόστος</a:t>
                      </a:r>
                    </a:p>
                    <a:p>
                      <a:pPr algn="ctr">
                        <a:spcBef>
                          <a:spcPts val="0"/>
                        </a:spcBef>
                        <a:spcAft>
                          <a:spcPts val="0"/>
                        </a:spcAft>
                      </a:pPr>
                      <a:r>
                        <a:rPr lang="el-GR" sz="1400" dirty="0">
                          <a:effectLst/>
                          <a:latin typeface="+mn-lt"/>
                          <a:ea typeface="Times New Roman" panose="02020603050405020304" pitchFamily="18" charset="0"/>
                        </a:rPr>
                        <a:t>ανά ημέρα συντόμευσης</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Α</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n-US" sz="1400" b="0" kern="1200" dirty="0">
                          <a:solidFill>
                            <a:schemeClr val="tx1"/>
                          </a:solidFill>
                          <a:latin typeface="+mn-lt"/>
                          <a:ea typeface="+mn-ea"/>
                          <a:cs typeface="+mn-cs"/>
                        </a:rPr>
                        <a:t>-</a:t>
                      </a:r>
                      <a:endParaRPr lang="el-GR" sz="1400" b="0" kern="1200" dirty="0">
                        <a:solidFill>
                          <a:schemeClr val="tx1"/>
                        </a:solidFill>
                        <a:latin typeface="+mn-lt"/>
                        <a:ea typeface="+mn-ea"/>
                        <a:cs typeface="+mn-cs"/>
                      </a:endParaRP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300</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150</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Β</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A</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6</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720</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4</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100</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Γ</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A</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7</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700</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200</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Δ</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Β</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4</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400</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1</a:t>
                      </a:r>
                    </a:p>
                  </a:txBody>
                  <a:tcPr marL="44450" marR="44450" marT="0" marB="0" anchor="ctr"/>
                </a:tc>
                <a:tc>
                  <a:txBody>
                    <a:bodyPr/>
                    <a:lstStyle/>
                    <a:p>
                      <a:pPr algn="ctr">
                        <a:spcBef>
                          <a:spcPts val="0"/>
                        </a:spcBef>
                        <a:spcAft>
                          <a:spcPts val="0"/>
                        </a:spcAft>
                      </a:pPr>
                      <a:r>
                        <a:rPr lang="el-GR" sz="1400">
                          <a:effectLst/>
                          <a:latin typeface="+mn-lt"/>
                          <a:ea typeface="Times New Roman" panose="02020603050405020304" pitchFamily="18" charset="0"/>
                        </a:rPr>
                        <a:t>-</a:t>
                      </a:r>
                    </a:p>
                  </a:txBody>
                  <a:tcPr marL="44450" marR="44450" marT="0" marB="0" anchor="ctr"/>
                </a:tc>
              </a:tr>
              <a:tr h="274320">
                <a:tc>
                  <a:txBody>
                    <a:bodyPr/>
                    <a:lstStyle/>
                    <a:p>
                      <a:pPr algn="ctr">
                        <a:spcBef>
                          <a:spcPts val="0"/>
                        </a:spcBef>
                        <a:spcAft>
                          <a:spcPts val="0"/>
                        </a:spcAft>
                      </a:pPr>
                      <a:r>
                        <a:rPr lang="el-GR" sz="1400" b="0" kern="1200" dirty="0" smtClean="0">
                          <a:solidFill>
                            <a:schemeClr val="tx1"/>
                          </a:solidFill>
                          <a:latin typeface="+mn-lt"/>
                          <a:ea typeface="+mn-ea"/>
                          <a:cs typeface="+mn-cs"/>
                        </a:rPr>
                        <a:t>Ε</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spcBef>
                          <a:spcPts val="0"/>
                        </a:spcBef>
                        <a:spcAft>
                          <a:spcPts val="0"/>
                        </a:spcAft>
                      </a:pPr>
                      <a:r>
                        <a:rPr lang="el-GR" sz="1400" b="0" kern="1200" dirty="0">
                          <a:solidFill>
                            <a:schemeClr val="tx1"/>
                          </a:solidFill>
                          <a:latin typeface="+mn-lt"/>
                          <a:ea typeface="+mn-ea"/>
                          <a:cs typeface="+mn-cs"/>
                        </a:rPr>
                        <a:t>Β</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300</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2</a:t>
                      </a:r>
                    </a:p>
                  </a:txBody>
                  <a:tcPr marL="44450" marR="44450" marT="0" marB="0" anchor="ctr"/>
                </a:tc>
                <a:tc>
                  <a:txBody>
                    <a:bodyPr/>
                    <a:lstStyle/>
                    <a:p>
                      <a:pPr algn="ctr">
                        <a:spcBef>
                          <a:spcPts val="0"/>
                        </a:spcBef>
                        <a:spcAft>
                          <a:spcPts val="0"/>
                        </a:spcAft>
                      </a:pPr>
                      <a:r>
                        <a:rPr lang="el-GR" sz="1400" dirty="0">
                          <a:effectLst/>
                          <a:latin typeface="+mn-lt"/>
                          <a:ea typeface="Times New Roman" panose="02020603050405020304" pitchFamily="18" charset="0"/>
                        </a:rPr>
                        <a:t>150</a:t>
                      </a:r>
                    </a:p>
                  </a:txBody>
                  <a:tcPr marL="44450" marR="44450" marT="0" marB="0" anchor="ctr"/>
                </a:tc>
              </a:tr>
            </a:tbl>
          </a:graphicData>
        </a:graphic>
      </p:graphicFrame>
    </p:spTree>
    <p:extLst>
      <p:ext uri="{BB962C8B-B14F-4D97-AF65-F5344CB8AC3E}">
        <p14:creationId xmlns:p14="http://schemas.microsoft.com/office/powerpoint/2010/main" xmlns="" val="1742760106"/>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68050"/>
            <a:ext cx="9144000" cy="1707455"/>
          </a:xfrm>
          <a:prstGeom prst="rect">
            <a:avLst/>
          </a:prstGeom>
          <a:noFill/>
        </p:spPr>
        <p:txBody>
          <a:bodyPr wrap="square" rtlCol="0">
            <a:spAutoFit/>
          </a:bodyPr>
          <a:lstStyle/>
          <a:p>
            <a:pPr marL="804863" indent="-457200">
              <a:lnSpc>
                <a:spcPct val="130000"/>
              </a:lnSpc>
              <a:spcAft>
                <a:spcPts val="1800"/>
              </a:spcAft>
              <a:buClr>
                <a:srgbClr val="00467A"/>
              </a:buClr>
              <a:buFont typeface="Wingdings" pitchFamily="2" charset="2"/>
              <a:buChar char="v"/>
            </a:pPr>
            <a:r>
              <a:rPr lang="el-GR" sz="2000" b="1" dirty="0" smtClean="0">
                <a:solidFill>
                  <a:srgbClr val="00467A"/>
                </a:solidFill>
              </a:rPr>
              <a:t>Η κυκλική δομή του ελέγχου</a:t>
            </a:r>
          </a:p>
          <a:p>
            <a:pPr marL="804863" indent="-457200">
              <a:lnSpc>
                <a:spcPct val="130000"/>
              </a:lnSpc>
              <a:spcAft>
                <a:spcPts val="1800"/>
              </a:spcAft>
              <a:buClr>
                <a:srgbClr val="00467A"/>
              </a:buClr>
              <a:buFont typeface="Wingdings" pitchFamily="2" charset="2"/>
              <a:buChar char="v"/>
            </a:pPr>
            <a:r>
              <a:rPr lang="el-GR" sz="2000" b="1" dirty="0" smtClean="0">
                <a:solidFill>
                  <a:srgbClr val="00467A"/>
                </a:solidFill>
              </a:rPr>
              <a:t>Η μέθοδος της παραγόμενης αξίας</a:t>
            </a:r>
          </a:p>
          <a:p>
            <a:pPr marL="804863" indent="-457200">
              <a:lnSpc>
                <a:spcPct val="130000"/>
              </a:lnSpc>
              <a:spcAft>
                <a:spcPts val="1800"/>
              </a:spcAft>
              <a:buClr>
                <a:srgbClr val="00467A"/>
              </a:buClr>
              <a:buFont typeface="Wingdings" pitchFamily="2" charset="2"/>
              <a:buChar char="v"/>
            </a:pPr>
            <a:r>
              <a:rPr lang="el-GR" sz="2000" b="1" dirty="0" smtClean="0">
                <a:solidFill>
                  <a:srgbClr val="00467A"/>
                </a:solidFill>
              </a:rPr>
              <a:t>Πρόβλημα 5</a:t>
            </a:r>
            <a:endParaRPr lang="el-GR" sz="2000" b="1" dirty="0" smtClean="0"/>
          </a:p>
        </p:txBody>
      </p:sp>
      <p:sp>
        <p:nvSpPr>
          <p:cNvPr id="7" name="Rectangle 6"/>
          <p:cNvSpPr/>
          <p:nvPr/>
        </p:nvSpPr>
        <p:spPr>
          <a:xfrm>
            <a:off x="0" y="-13477"/>
            <a:ext cx="9144000" cy="492443"/>
          </a:xfrm>
          <a:prstGeom prst="rect">
            <a:avLst/>
          </a:prstGeom>
        </p:spPr>
        <p:txBody>
          <a:bodyPr wrap="square">
            <a:spAutoFit/>
          </a:bodyPr>
          <a:lstStyle/>
          <a:p>
            <a:pPr algn="ctr"/>
            <a:r>
              <a:rPr lang="el-GR" sz="2600" b="1" dirty="0" smtClean="0">
                <a:solidFill>
                  <a:srgbClr val="00467A"/>
                </a:solidFill>
              </a:rPr>
              <a:t>Μέρος 3</a:t>
            </a:r>
            <a:r>
              <a:rPr lang="el-GR" sz="2600" b="1" baseline="30000" dirty="0" smtClean="0">
                <a:solidFill>
                  <a:srgbClr val="00467A"/>
                </a:solidFill>
              </a:rPr>
              <a:t>ο</a:t>
            </a:r>
            <a:r>
              <a:rPr lang="el-GR" sz="2600" b="1" dirty="0" smtClean="0">
                <a:solidFill>
                  <a:srgbClr val="00467A"/>
                </a:solidFill>
              </a:rPr>
              <a:t>: Έλεγχος προόδου έργου</a:t>
            </a:r>
            <a:endParaRPr lang="el-GR" sz="2600" dirty="0"/>
          </a:p>
        </p:txBody>
      </p:sp>
    </p:spTree>
    <p:extLst>
      <p:ext uri="{BB962C8B-B14F-4D97-AF65-F5344CB8AC3E}">
        <p14:creationId xmlns:p14="http://schemas.microsoft.com/office/powerpoint/2010/main" xmlns="" val="2402158713"/>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61665"/>
          </a:xfrm>
          <a:prstGeom prst="rect">
            <a:avLst/>
          </a:prstGeom>
          <a:noFill/>
        </p:spPr>
        <p:txBody>
          <a:bodyPr wrap="square" rtlCol="0">
            <a:spAutoFit/>
          </a:bodyPr>
          <a:lstStyle/>
          <a:p>
            <a:pPr algn="ctr"/>
            <a:r>
              <a:rPr lang="el-GR" sz="2400" b="1" dirty="0">
                <a:solidFill>
                  <a:srgbClr val="00467A"/>
                </a:solidFill>
              </a:rPr>
              <a:t>Η κυκλική δομή του ελέγχου</a:t>
            </a:r>
            <a:r>
              <a:rPr lang="el-GR" sz="2200" b="1" dirty="0" smtClean="0">
                <a:solidFill>
                  <a:srgbClr val="00467A"/>
                </a:solidFill>
              </a:rPr>
              <a:t> </a:t>
            </a:r>
            <a:endParaRPr lang="el-GR" sz="2200" b="1" dirty="0">
              <a:solidFill>
                <a:srgbClr val="00467A"/>
              </a:solidFill>
            </a:endParaRPr>
          </a:p>
        </p:txBody>
      </p:sp>
      <p:sp>
        <p:nvSpPr>
          <p:cNvPr id="61" name="Rectangle 60"/>
          <p:cNvSpPr/>
          <p:nvPr/>
        </p:nvSpPr>
        <p:spPr>
          <a:xfrm>
            <a:off x="0" y="571500"/>
            <a:ext cx="9144000" cy="1677382"/>
          </a:xfrm>
          <a:prstGeom prst="rect">
            <a:avLst/>
          </a:prstGeom>
        </p:spPr>
        <p:txBody>
          <a:bodyPr wrap="square">
            <a:spAutoFit/>
          </a:bodyPr>
          <a:lstStyle/>
          <a:p>
            <a:pPr>
              <a:lnSpc>
                <a:spcPct val="110000"/>
              </a:lnSpc>
              <a:spcBef>
                <a:spcPts val="0"/>
              </a:spcBef>
              <a:spcAft>
                <a:spcPts val="600"/>
              </a:spcAft>
            </a:pPr>
            <a:r>
              <a:rPr lang="el-GR" sz="1600" dirty="0"/>
              <a:t>Ο </a:t>
            </a:r>
            <a:r>
              <a:rPr lang="el-GR" sz="1600" dirty="0" smtClean="0"/>
              <a:t>προγραμματισμός </a:t>
            </a:r>
            <a:r>
              <a:rPr lang="el-GR" sz="1600" dirty="0"/>
              <a:t>ενός έργου ολοκληρώνεται µε την κατάρτιση ενός τελικού </a:t>
            </a:r>
            <a:r>
              <a:rPr lang="el-GR" sz="1600" b="1" dirty="0" smtClean="0"/>
              <a:t>πλάνου </a:t>
            </a:r>
            <a:r>
              <a:rPr lang="el-GR" sz="1600" b="1" dirty="0"/>
              <a:t>εργασίας </a:t>
            </a:r>
            <a:r>
              <a:rPr lang="el-GR" sz="1600" dirty="0"/>
              <a:t>ή </a:t>
            </a:r>
            <a:r>
              <a:rPr lang="el-GR" sz="1600" b="1" dirty="0" smtClean="0"/>
              <a:t>προγράμματος </a:t>
            </a:r>
            <a:r>
              <a:rPr lang="el-GR" sz="1600" b="1" dirty="0"/>
              <a:t>έργου </a:t>
            </a:r>
            <a:r>
              <a:rPr lang="el-GR" sz="1600" dirty="0"/>
              <a:t>(</a:t>
            </a:r>
            <a:r>
              <a:rPr lang="el-GR" sz="1600" dirty="0" err="1"/>
              <a:t>baseline</a:t>
            </a:r>
            <a:r>
              <a:rPr lang="el-GR" sz="1600" dirty="0"/>
              <a:t> </a:t>
            </a:r>
            <a:r>
              <a:rPr lang="el-GR" sz="1600" dirty="0" err="1"/>
              <a:t>plan</a:t>
            </a:r>
            <a:r>
              <a:rPr lang="el-GR" sz="1600" dirty="0"/>
              <a:t>) που </a:t>
            </a:r>
            <a:r>
              <a:rPr lang="el-GR" sz="1600" dirty="0" smtClean="0"/>
              <a:t>περιλαμβάνει:</a:t>
            </a:r>
          </a:p>
          <a:p>
            <a:pPr marL="285750" indent="-285750">
              <a:lnSpc>
                <a:spcPct val="110000"/>
              </a:lnSpc>
              <a:spcBef>
                <a:spcPts val="0"/>
              </a:spcBef>
              <a:spcAft>
                <a:spcPts val="600"/>
              </a:spcAft>
              <a:buClr>
                <a:srgbClr val="00467A"/>
              </a:buClr>
              <a:buFont typeface="Wingdings" panose="05000000000000000000" pitchFamily="2" charset="2"/>
              <a:buChar char="Ø"/>
            </a:pPr>
            <a:r>
              <a:rPr lang="el-GR" sz="1600" dirty="0" smtClean="0"/>
              <a:t>το χρονοδιάγραμμα, </a:t>
            </a:r>
          </a:p>
          <a:p>
            <a:pPr marL="285750" indent="-285750">
              <a:lnSpc>
                <a:spcPct val="110000"/>
              </a:lnSpc>
              <a:spcBef>
                <a:spcPts val="0"/>
              </a:spcBef>
              <a:spcAft>
                <a:spcPts val="600"/>
              </a:spcAft>
              <a:buClr>
                <a:srgbClr val="00467A"/>
              </a:buClr>
              <a:buFont typeface="Wingdings" panose="05000000000000000000" pitchFamily="2" charset="2"/>
              <a:buChar char="Ø"/>
            </a:pPr>
            <a:r>
              <a:rPr lang="el-GR" sz="1600" dirty="0" smtClean="0"/>
              <a:t>την κατανομή πόρων, </a:t>
            </a:r>
          </a:p>
          <a:p>
            <a:pPr marL="285750" indent="-285750">
              <a:lnSpc>
                <a:spcPct val="110000"/>
              </a:lnSpc>
              <a:spcBef>
                <a:spcPts val="0"/>
              </a:spcBef>
              <a:spcAft>
                <a:spcPts val="600"/>
              </a:spcAft>
              <a:buClr>
                <a:srgbClr val="00467A"/>
              </a:buClr>
              <a:buFont typeface="Wingdings" panose="05000000000000000000" pitchFamily="2" charset="2"/>
              <a:buChar char="Ø"/>
            </a:pPr>
            <a:r>
              <a:rPr lang="el-GR" sz="1600" dirty="0" smtClean="0"/>
              <a:t>τη </a:t>
            </a:r>
            <a:r>
              <a:rPr lang="el-GR" sz="1600" dirty="0"/>
              <a:t>χρονική </a:t>
            </a:r>
            <a:r>
              <a:rPr lang="el-GR" sz="1600" dirty="0" smtClean="0"/>
              <a:t>κατανομή </a:t>
            </a:r>
            <a:r>
              <a:rPr lang="el-GR" sz="1600" dirty="0"/>
              <a:t>των </a:t>
            </a:r>
            <a:r>
              <a:rPr lang="el-GR" sz="1600" dirty="0" smtClean="0"/>
              <a:t>δαπανών και </a:t>
            </a:r>
            <a:r>
              <a:rPr lang="el-GR" sz="1600" dirty="0"/>
              <a:t>των </a:t>
            </a:r>
            <a:r>
              <a:rPr lang="el-GR" sz="1600" dirty="0" smtClean="0"/>
              <a:t>πληρωμών </a:t>
            </a:r>
            <a:r>
              <a:rPr lang="el-GR" sz="1600" dirty="0"/>
              <a:t>από τον κύριο του έργου</a:t>
            </a:r>
            <a:r>
              <a:rPr lang="el-GR" sz="1600" dirty="0" smtClean="0"/>
              <a:t>.</a:t>
            </a:r>
          </a:p>
        </p:txBody>
      </p:sp>
      <p:sp>
        <p:nvSpPr>
          <p:cNvPr id="4" name="Rectangle 3"/>
          <p:cNvSpPr/>
          <p:nvPr/>
        </p:nvSpPr>
        <p:spPr>
          <a:xfrm>
            <a:off x="21771" y="2396027"/>
            <a:ext cx="9122229" cy="651973"/>
          </a:xfrm>
          <a:prstGeom prst="rect">
            <a:avLst/>
          </a:prstGeom>
        </p:spPr>
        <p:txBody>
          <a:bodyPr wrap="square">
            <a:spAutoFit/>
          </a:bodyPr>
          <a:lstStyle/>
          <a:p>
            <a:pPr algn="just">
              <a:lnSpc>
                <a:spcPct val="120000"/>
              </a:lnSpc>
              <a:spcBef>
                <a:spcPts val="1200"/>
              </a:spcBef>
              <a:spcAft>
                <a:spcPts val="600"/>
              </a:spcAft>
            </a:pPr>
            <a:r>
              <a:rPr lang="el-GR" sz="1600" dirty="0"/>
              <a:t>Ο έλεγχος της προόδου του έργου </a:t>
            </a:r>
            <a:r>
              <a:rPr lang="el-GR" sz="1600" dirty="0" smtClean="0"/>
              <a:t>περιλαμβάνει μια </a:t>
            </a:r>
            <a:r>
              <a:rPr lang="el-GR" sz="1600" dirty="0"/>
              <a:t>σειρά </a:t>
            </a:r>
            <a:r>
              <a:rPr lang="el-GR" sz="1600" dirty="0" smtClean="0"/>
              <a:t>βημάτων </a:t>
            </a:r>
            <a:r>
              <a:rPr lang="el-GR" sz="1600" dirty="0"/>
              <a:t>τα </a:t>
            </a:r>
            <a:r>
              <a:rPr lang="el-GR" sz="1600" dirty="0" smtClean="0"/>
              <a:t>οποία καθορίζουν τον κύκλο ελέγχου.</a:t>
            </a:r>
            <a:endParaRPr lang="el-GR" sz="1600" dirty="0"/>
          </a:p>
        </p:txBody>
      </p:sp>
      <p:pic>
        <p:nvPicPr>
          <p:cNvPr id="5" name="Picture 4"/>
          <p:cNvPicPr>
            <a:picLocks noChangeAspect="1"/>
          </p:cNvPicPr>
          <p:nvPr/>
        </p:nvPicPr>
        <p:blipFill rotWithShape="1">
          <a:blip r:embed="rId3" cstate="print"/>
          <a:srcRect l="5000" t="14445" r="8889" b="12667"/>
          <a:stretch/>
        </p:blipFill>
        <p:spPr>
          <a:xfrm>
            <a:off x="979659" y="3200400"/>
            <a:ext cx="7184682" cy="3165004"/>
          </a:xfrm>
          <a:prstGeom prst="rect">
            <a:avLst/>
          </a:prstGeom>
          <a:noFill/>
          <a:ln w="19050">
            <a:solidFill>
              <a:srgbClr val="00467A"/>
            </a:solidFill>
            <a:miter lim="800000"/>
            <a:headEnd/>
            <a:tailEnd/>
          </a:ln>
        </p:spPr>
      </p:pic>
    </p:spTree>
    <p:extLst>
      <p:ext uri="{BB962C8B-B14F-4D97-AF65-F5344CB8AC3E}">
        <p14:creationId xmlns:p14="http://schemas.microsoft.com/office/powerpoint/2010/main" xmlns="" val="1043101861"/>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61665"/>
          </a:xfrm>
          <a:prstGeom prst="rect">
            <a:avLst/>
          </a:prstGeom>
          <a:noFill/>
        </p:spPr>
        <p:txBody>
          <a:bodyPr wrap="square" rtlCol="0">
            <a:spAutoFit/>
          </a:bodyPr>
          <a:lstStyle/>
          <a:p>
            <a:pPr algn="ctr"/>
            <a:r>
              <a:rPr lang="el-GR" sz="2400" b="1" dirty="0">
                <a:solidFill>
                  <a:srgbClr val="00467A"/>
                </a:solidFill>
              </a:rPr>
              <a:t>Η κυκλική δομή του ελέγχου</a:t>
            </a:r>
            <a:r>
              <a:rPr lang="el-GR" sz="2200" b="1" dirty="0" smtClean="0">
                <a:solidFill>
                  <a:srgbClr val="00467A"/>
                </a:solidFill>
              </a:rPr>
              <a:t> </a:t>
            </a:r>
            <a:endParaRPr lang="el-GR" sz="2200" b="1" dirty="0">
              <a:solidFill>
                <a:srgbClr val="00467A"/>
              </a:solidFill>
            </a:endParaRPr>
          </a:p>
        </p:txBody>
      </p:sp>
      <p:sp>
        <p:nvSpPr>
          <p:cNvPr id="61" name="Rectangle 60"/>
          <p:cNvSpPr/>
          <p:nvPr/>
        </p:nvSpPr>
        <p:spPr>
          <a:xfrm>
            <a:off x="0" y="571500"/>
            <a:ext cx="9144000" cy="5853910"/>
          </a:xfrm>
          <a:prstGeom prst="rect">
            <a:avLst/>
          </a:prstGeom>
        </p:spPr>
        <p:txBody>
          <a:bodyPr wrap="square">
            <a:spAutoFit/>
          </a:bodyPr>
          <a:lstStyle/>
          <a:p>
            <a:pPr algn="just">
              <a:lnSpc>
                <a:spcPct val="110000"/>
              </a:lnSpc>
              <a:spcBef>
                <a:spcPts val="0"/>
              </a:spcBef>
              <a:spcAft>
                <a:spcPts val="300"/>
              </a:spcAft>
            </a:pPr>
            <a:r>
              <a:rPr lang="el-GR" sz="1600" dirty="0" smtClean="0"/>
              <a:t>Κατά </a:t>
            </a:r>
            <a:r>
              <a:rPr lang="el-GR" sz="1600" dirty="0"/>
              <a:t>τη φάση υλοποίησης του έργου, </a:t>
            </a:r>
            <a:r>
              <a:rPr lang="el-GR" sz="1600" dirty="0" smtClean="0"/>
              <a:t>απαιτείται συστηματικός έλεγχος της </a:t>
            </a:r>
            <a:r>
              <a:rPr lang="el-GR" sz="1600" dirty="0"/>
              <a:t>προόδου του, ώστε να διασφαλιστεί η </a:t>
            </a:r>
            <a:r>
              <a:rPr lang="el-GR" sz="1600" dirty="0" smtClean="0"/>
              <a:t>εφαρμογή της ροής εκτέλεσης. Λόγοι που καθιστούν τον συνεχή έλεγχο απαραίτητο είναι:</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smtClean="0"/>
              <a:t>Απρόσμενες τεχνικές δυσκολίες</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a:t>Προβλήματα ποιότητας κατασκευής </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a:t>Αναξιόπιστος εξοπλισμός</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a:t>Ακατάλληλα </a:t>
            </a:r>
            <a:r>
              <a:rPr lang="el-GR" sz="1600" dirty="0" smtClean="0"/>
              <a:t>υλικά</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a:t>Μεταβολή στις τιμές μονάδας (π.χ. για υλικά, εργασία)</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a:t>Ανάγκες χρήσης περισσότερων πόρων λόγω τεχνικών δυσκολιών</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smtClean="0"/>
              <a:t>Προβλήματα </a:t>
            </a:r>
            <a:r>
              <a:rPr lang="el-GR" sz="1600" dirty="0"/>
              <a:t>συντονισμού ομάδων εργασίας</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a:t>Ανεπάρκεια πόρων τη στιγμή που απαιτούνται</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a:t>Αλλαγές στις προδιαγραφές ή στο αντικείμενο του έργου</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a:t>Γραφειοκρατία</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a:t>Αύξηση του αντικειμένου του έργου, ανάγκη εκτέλεσης πρόσθετων εργασιών</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smtClean="0"/>
              <a:t>Αισιόδοξες </a:t>
            </a:r>
            <a:r>
              <a:rPr lang="el-GR" sz="1600" dirty="0"/>
              <a:t>αρχικές εκτιμήσεις διαρκειών</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a:t>Λανθασμένη διαδοχή </a:t>
            </a:r>
            <a:r>
              <a:rPr lang="el-GR" sz="1600" dirty="0" smtClean="0"/>
              <a:t>εργασιών</a:t>
            </a:r>
            <a:endParaRPr lang="el-GR" sz="1600" dirty="0"/>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smtClean="0"/>
              <a:t>Επανάληψη </a:t>
            </a:r>
            <a:r>
              <a:rPr lang="el-GR" sz="1600" dirty="0"/>
              <a:t>εργασιών λόγω </a:t>
            </a:r>
            <a:r>
              <a:rPr lang="el-GR" sz="1600" dirty="0" smtClean="0"/>
              <a:t>επανασχεδιασμού</a:t>
            </a:r>
            <a:endParaRPr lang="el-GR" sz="1600" dirty="0"/>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smtClean="0"/>
              <a:t>Μη </a:t>
            </a:r>
            <a:r>
              <a:rPr lang="el-GR" sz="1600" dirty="0"/>
              <a:t>ολοκλήρωση προηγούμενων </a:t>
            </a:r>
            <a:r>
              <a:rPr lang="el-GR" sz="1600" dirty="0" smtClean="0"/>
              <a:t>εργασιών</a:t>
            </a:r>
          </a:p>
          <a:p>
            <a:pPr marL="347663" indent="-347663">
              <a:lnSpc>
                <a:spcPct val="110000"/>
              </a:lnSpc>
              <a:spcBef>
                <a:spcPts val="0"/>
              </a:spcBef>
              <a:spcAft>
                <a:spcPts val="300"/>
              </a:spcAft>
              <a:buClr>
                <a:srgbClr val="00467A"/>
              </a:buClr>
              <a:buFont typeface="Wingdings" panose="05000000000000000000" pitchFamily="2" charset="2"/>
              <a:buChar char="Ø"/>
            </a:pPr>
            <a:r>
              <a:rPr lang="el-GR" sz="1600" dirty="0" smtClean="0"/>
              <a:t>Ανεπαρκής </a:t>
            </a:r>
            <a:r>
              <a:rPr lang="el-GR" sz="1600" dirty="0"/>
              <a:t>ανάλυση </a:t>
            </a:r>
            <a:r>
              <a:rPr lang="el-GR" sz="1600" dirty="0" smtClean="0"/>
              <a:t>προϋπολογισμού </a:t>
            </a:r>
            <a:r>
              <a:rPr lang="el-GR" sz="1600" dirty="0"/>
              <a:t>(π.χ. µη καταγραφή γενικών εξόδων</a:t>
            </a:r>
            <a:r>
              <a:rPr lang="el-GR" sz="1600" dirty="0" smtClean="0"/>
              <a:t>)</a:t>
            </a:r>
            <a:endParaRPr lang="el-GR" sz="1600" dirty="0"/>
          </a:p>
        </p:txBody>
      </p:sp>
    </p:spTree>
    <p:extLst>
      <p:ext uri="{BB962C8B-B14F-4D97-AF65-F5344CB8AC3E}">
        <p14:creationId xmlns:p14="http://schemas.microsoft.com/office/powerpoint/2010/main" xmlns="" val="180850250"/>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61665"/>
          </a:xfrm>
          <a:prstGeom prst="rect">
            <a:avLst/>
          </a:prstGeom>
          <a:noFill/>
        </p:spPr>
        <p:txBody>
          <a:bodyPr wrap="square" rtlCol="0">
            <a:spAutoFit/>
          </a:bodyPr>
          <a:lstStyle/>
          <a:p>
            <a:pPr algn="ctr"/>
            <a:r>
              <a:rPr lang="el-GR" sz="2400" b="1" dirty="0">
                <a:solidFill>
                  <a:srgbClr val="00467A"/>
                </a:solidFill>
              </a:rPr>
              <a:t>Η κυκλική δομή του ελέγχου</a:t>
            </a:r>
            <a:r>
              <a:rPr lang="el-GR" sz="2200" b="1" dirty="0" smtClean="0">
                <a:solidFill>
                  <a:srgbClr val="00467A"/>
                </a:solidFill>
              </a:rPr>
              <a:t> </a:t>
            </a:r>
            <a:endParaRPr lang="el-GR" sz="2200" b="1" dirty="0">
              <a:solidFill>
                <a:srgbClr val="00467A"/>
              </a:solidFill>
            </a:endParaRPr>
          </a:p>
        </p:txBody>
      </p:sp>
      <p:sp>
        <p:nvSpPr>
          <p:cNvPr id="61" name="Rectangle 60"/>
          <p:cNvSpPr/>
          <p:nvPr/>
        </p:nvSpPr>
        <p:spPr>
          <a:xfrm>
            <a:off x="0" y="571500"/>
            <a:ext cx="9144000" cy="5459956"/>
          </a:xfrm>
          <a:prstGeom prst="rect">
            <a:avLst/>
          </a:prstGeom>
        </p:spPr>
        <p:txBody>
          <a:bodyPr wrap="square">
            <a:spAutoFit/>
          </a:bodyPr>
          <a:lstStyle/>
          <a:p>
            <a:pPr algn="just">
              <a:lnSpc>
                <a:spcPct val="120000"/>
              </a:lnSpc>
              <a:spcBef>
                <a:spcPts val="0"/>
              </a:spcBef>
              <a:spcAft>
                <a:spcPts val="1200"/>
              </a:spcAft>
            </a:pPr>
            <a:r>
              <a:rPr lang="el-GR" sz="1600" dirty="0"/>
              <a:t>Η παρακολούθηση του έργου </a:t>
            </a:r>
            <a:r>
              <a:rPr lang="el-GR" sz="1600" dirty="0" smtClean="0"/>
              <a:t>πραγματοποιείται με τη συστηματική και περιοδική μέτρηση </a:t>
            </a:r>
            <a:r>
              <a:rPr lang="el-GR" sz="1600" dirty="0"/>
              <a:t>και καταγραφή </a:t>
            </a:r>
            <a:r>
              <a:rPr lang="el-GR" sz="1600" dirty="0" smtClean="0"/>
              <a:t>στοιχείων </a:t>
            </a:r>
            <a:r>
              <a:rPr lang="el-GR" sz="1600" dirty="0"/>
              <a:t>προόδου της υλοποίησης του </a:t>
            </a:r>
            <a:r>
              <a:rPr lang="el-GR" sz="1600" dirty="0" smtClean="0"/>
              <a:t>έργου, όπως:</a:t>
            </a:r>
            <a:endParaRPr lang="el-GR" sz="1600" dirty="0"/>
          </a:p>
          <a:p>
            <a:pPr marL="347663" indent="-347663" algn="just">
              <a:lnSpc>
                <a:spcPct val="120000"/>
              </a:lnSpc>
              <a:spcBef>
                <a:spcPts val="0"/>
              </a:spcBef>
              <a:spcAft>
                <a:spcPts val="1200"/>
              </a:spcAft>
              <a:buClr>
                <a:srgbClr val="00467A"/>
              </a:buClr>
              <a:buFont typeface="Wingdings" panose="05000000000000000000" pitchFamily="2" charset="2"/>
              <a:buChar char="Ø"/>
            </a:pPr>
            <a:r>
              <a:rPr lang="el-GR" sz="1600" dirty="0"/>
              <a:t>οι χρόνοι έναρξης εργασιών,</a:t>
            </a:r>
          </a:p>
          <a:p>
            <a:pPr marL="347663" indent="-347663" algn="just">
              <a:lnSpc>
                <a:spcPct val="120000"/>
              </a:lnSpc>
              <a:spcBef>
                <a:spcPts val="0"/>
              </a:spcBef>
              <a:spcAft>
                <a:spcPts val="1200"/>
              </a:spcAft>
              <a:buClr>
                <a:srgbClr val="00467A"/>
              </a:buClr>
              <a:buFont typeface="Wingdings" panose="05000000000000000000" pitchFamily="2" charset="2"/>
              <a:buChar char="Ø"/>
            </a:pPr>
            <a:r>
              <a:rPr lang="el-GR" sz="1600" dirty="0"/>
              <a:t>οι χρόνοι πέρατος εργασιών,</a:t>
            </a:r>
          </a:p>
          <a:p>
            <a:pPr marL="347663" indent="-347663" algn="just">
              <a:lnSpc>
                <a:spcPct val="120000"/>
              </a:lnSpc>
              <a:spcBef>
                <a:spcPts val="0"/>
              </a:spcBef>
              <a:spcAft>
                <a:spcPts val="1200"/>
              </a:spcAft>
              <a:buClr>
                <a:srgbClr val="00467A"/>
              </a:buClr>
              <a:buFont typeface="Wingdings" panose="05000000000000000000" pitchFamily="2" charset="2"/>
              <a:buChar char="Ø"/>
            </a:pPr>
            <a:r>
              <a:rPr lang="el-GR" sz="1600" smtClean="0"/>
              <a:t>το </a:t>
            </a:r>
            <a:r>
              <a:rPr lang="el-GR" sz="1600" dirty="0"/>
              <a:t>ποσοστό ολοκλήρωσης εργασιών,</a:t>
            </a:r>
          </a:p>
          <a:p>
            <a:pPr marL="347663" indent="-347663" algn="just">
              <a:lnSpc>
                <a:spcPct val="120000"/>
              </a:lnSpc>
              <a:spcBef>
                <a:spcPts val="0"/>
              </a:spcBef>
              <a:spcAft>
                <a:spcPts val="1200"/>
              </a:spcAft>
              <a:buClr>
                <a:srgbClr val="00467A"/>
              </a:buClr>
              <a:buFont typeface="Wingdings" panose="05000000000000000000" pitchFamily="2" charset="2"/>
              <a:buChar char="Ø"/>
            </a:pPr>
            <a:r>
              <a:rPr lang="el-GR" sz="1600" dirty="0"/>
              <a:t>τα υλικά που έχουν </a:t>
            </a:r>
            <a:r>
              <a:rPr lang="el-GR" sz="1600" dirty="0" smtClean="0"/>
              <a:t>χρησιμοποιηθεί </a:t>
            </a:r>
            <a:r>
              <a:rPr lang="el-GR" sz="1600" dirty="0"/>
              <a:t>ανά εργασία,</a:t>
            </a:r>
          </a:p>
          <a:p>
            <a:pPr marL="347663" indent="-347663" algn="just">
              <a:lnSpc>
                <a:spcPct val="120000"/>
              </a:lnSpc>
              <a:spcBef>
                <a:spcPts val="0"/>
              </a:spcBef>
              <a:spcAft>
                <a:spcPts val="1200"/>
              </a:spcAft>
              <a:buClr>
                <a:srgbClr val="00467A"/>
              </a:buClr>
              <a:buFont typeface="Wingdings" panose="05000000000000000000" pitchFamily="2" charset="2"/>
              <a:buChar char="Ø"/>
            </a:pPr>
            <a:r>
              <a:rPr lang="el-GR" sz="1600" dirty="0"/>
              <a:t>οι ώρες απασχόλησης πόρων (ανά είδος) και εργασία,</a:t>
            </a:r>
          </a:p>
          <a:p>
            <a:pPr marL="347663" indent="-347663" algn="just">
              <a:lnSpc>
                <a:spcPct val="120000"/>
              </a:lnSpc>
              <a:spcBef>
                <a:spcPts val="0"/>
              </a:spcBef>
              <a:spcAft>
                <a:spcPts val="1200"/>
              </a:spcAft>
              <a:buClr>
                <a:srgbClr val="00467A"/>
              </a:buClr>
              <a:buFont typeface="Wingdings" panose="05000000000000000000" pitchFamily="2" charset="2"/>
              <a:buChar char="Ø"/>
            </a:pPr>
            <a:r>
              <a:rPr lang="el-GR" sz="1600" dirty="0"/>
              <a:t>το κόστος </a:t>
            </a:r>
            <a:r>
              <a:rPr lang="el-GR" sz="1600" dirty="0" smtClean="0"/>
              <a:t>μονάδας </a:t>
            </a:r>
            <a:r>
              <a:rPr lang="el-GR" sz="1600" dirty="0"/>
              <a:t>για υλικά και πόρους.</a:t>
            </a:r>
          </a:p>
          <a:p>
            <a:pPr algn="just">
              <a:lnSpc>
                <a:spcPct val="120000"/>
              </a:lnSpc>
              <a:spcBef>
                <a:spcPts val="0"/>
              </a:spcBef>
              <a:spcAft>
                <a:spcPts val="1200"/>
              </a:spcAft>
            </a:pPr>
            <a:r>
              <a:rPr lang="el-GR" sz="1600" dirty="0" smtClean="0"/>
              <a:t>Η </a:t>
            </a:r>
            <a:r>
              <a:rPr lang="el-GR" sz="1600" dirty="0"/>
              <a:t>επιτυχία του ελέγχου βασίζεται σε </a:t>
            </a:r>
            <a:r>
              <a:rPr lang="el-GR" sz="1600" dirty="0" smtClean="0"/>
              <a:t>μεγάλο βαθμό </a:t>
            </a:r>
            <a:r>
              <a:rPr lang="el-GR" sz="1600" dirty="0"/>
              <a:t>στην </a:t>
            </a:r>
            <a:r>
              <a:rPr lang="el-GR" sz="1600" dirty="0" smtClean="0"/>
              <a:t>αντικειμενική </a:t>
            </a:r>
            <a:r>
              <a:rPr lang="el-GR" sz="1600" dirty="0"/>
              <a:t>καταγραφή των </a:t>
            </a:r>
            <a:r>
              <a:rPr lang="el-GR" sz="1600" dirty="0" smtClean="0"/>
              <a:t>παραμέτρων </a:t>
            </a:r>
            <a:r>
              <a:rPr lang="el-GR" sz="1600" dirty="0"/>
              <a:t>της εκτέλεσης. </a:t>
            </a:r>
            <a:endParaRPr lang="el-GR" sz="1600" dirty="0" smtClean="0"/>
          </a:p>
          <a:p>
            <a:pPr algn="just">
              <a:lnSpc>
                <a:spcPct val="120000"/>
              </a:lnSpc>
              <a:spcBef>
                <a:spcPts val="0"/>
              </a:spcBef>
              <a:spcAft>
                <a:spcPts val="1200"/>
              </a:spcAft>
            </a:pPr>
            <a:r>
              <a:rPr lang="el-GR" sz="1600" dirty="0" smtClean="0"/>
              <a:t>Η σκόπιμη υποκειμενική αναβάθμιση </a:t>
            </a:r>
            <a:r>
              <a:rPr lang="el-GR" sz="1600" dirty="0"/>
              <a:t>της </a:t>
            </a:r>
            <a:r>
              <a:rPr lang="el-GR" sz="1600" dirty="0" smtClean="0"/>
              <a:t>πραγματικής </a:t>
            </a:r>
            <a:r>
              <a:rPr lang="el-GR" sz="1600" dirty="0"/>
              <a:t>εργασίας που </a:t>
            </a:r>
            <a:r>
              <a:rPr lang="el-GR" sz="1600" dirty="0" smtClean="0"/>
              <a:t>εκτελέστηκε, για </a:t>
            </a:r>
            <a:r>
              <a:rPr lang="el-GR" sz="1600" dirty="0"/>
              <a:t>λόγους αποφυγής </a:t>
            </a:r>
            <a:r>
              <a:rPr lang="el-GR" sz="1600" dirty="0" smtClean="0"/>
              <a:t>ευθυνών </a:t>
            </a:r>
            <a:r>
              <a:rPr lang="el-GR" sz="1600" dirty="0"/>
              <a:t>για καθυστέρηση ή για κακή εκτέλεση </a:t>
            </a:r>
            <a:r>
              <a:rPr lang="el-GR" sz="1600" dirty="0" smtClean="0"/>
              <a:t>εργασιών </a:t>
            </a:r>
            <a:r>
              <a:rPr lang="el-GR" sz="1600" dirty="0"/>
              <a:t>θα αποκρύψει την </a:t>
            </a:r>
            <a:r>
              <a:rPr lang="el-GR" sz="1600" dirty="0" smtClean="0"/>
              <a:t>πραγματική </a:t>
            </a:r>
            <a:r>
              <a:rPr lang="el-GR" sz="1600" dirty="0"/>
              <a:t>κατάσταση </a:t>
            </a:r>
            <a:r>
              <a:rPr lang="el-GR" sz="1600" dirty="0" smtClean="0"/>
              <a:t>δημιουργώντας μεγαλύτερα προβλήματα στο μέλλον.</a:t>
            </a:r>
            <a:endParaRPr lang="el-GR" sz="1600" dirty="0"/>
          </a:p>
        </p:txBody>
      </p:sp>
    </p:spTree>
    <p:extLst>
      <p:ext uri="{BB962C8B-B14F-4D97-AF65-F5344CB8AC3E}">
        <p14:creationId xmlns:p14="http://schemas.microsoft.com/office/powerpoint/2010/main" xmlns="" val="3873618624"/>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61665"/>
          </a:xfrm>
          <a:prstGeom prst="rect">
            <a:avLst/>
          </a:prstGeom>
          <a:noFill/>
        </p:spPr>
        <p:txBody>
          <a:bodyPr wrap="square" rtlCol="0">
            <a:spAutoFit/>
          </a:bodyPr>
          <a:lstStyle/>
          <a:p>
            <a:pPr algn="ctr"/>
            <a:r>
              <a:rPr lang="el-GR" sz="2400" b="1" dirty="0">
                <a:solidFill>
                  <a:srgbClr val="00467A"/>
                </a:solidFill>
              </a:rPr>
              <a:t>Η μέθοδος της παραγόμενης αξίας</a:t>
            </a:r>
            <a:endParaRPr lang="el-GR" sz="2200" b="1" dirty="0">
              <a:solidFill>
                <a:srgbClr val="00467A"/>
              </a:solidFill>
            </a:endParaRPr>
          </a:p>
        </p:txBody>
      </p:sp>
      <p:sp>
        <p:nvSpPr>
          <p:cNvPr id="61" name="Rectangle 60"/>
          <p:cNvSpPr/>
          <p:nvPr/>
        </p:nvSpPr>
        <p:spPr>
          <a:xfrm>
            <a:off x="0" y="571500"/>
            <a:ext cx="9144000" cy="1523494"/>
          </a:xfrm>
          <a:prstGeom prst="rect">
            <a:avLst/>
          </a:prstGeom>
        </p:spPr>
        <p:txBody>
          <a:bodyPr wrap="square">
            <a:spAutoFit/>
          </a:bodyPr>
          <a:lstStyle/>
          <a:p>
            <a:pPr algn="just">
              <a:lnSpc>
                <a:spcPct val="110000"/>
              </a:lnSpc>
              <a:spcBef>
                <a:spcPts val="0"/>
              </a:spcBef>
              <a:spcAft>
                <a:spcPts val="600"/>
              </a:spcAft>
            </a:pPr>
            <a:r>
              <a:rPr lang="el-GR" sz="1600" dirty="0"/>
              <a:t>Η πρόοδος των εργασιών ενός έργου καθορίζεται µε την καταγραφή των </a:t>
            </a:r>
            <a:r>
              <a:rPr lang="el-GR" sz="1600" dirty="0" smtClean="0"/>
              <a:t>παραμέτρων </a:t>
            </a:r>
            <a:r>
              <a:rPr lang="el-GR" sz="1600" dirty="0"/>
              <a:t>εκτέλεσης και τη σύγκρισή τους µε τις αντίστοιχες του </a:t>
            </a:r>
            <a:r>
              <a:rPr lang="el-GR" sz="1600" dirty="0" smtClean="0"/>
              <a:t>προγραμματισμού. </a:t>
            </a:r>
          </a:p>
          <a:p>
            <a:pPr algn="just">
              <a:lnSpc>
                <a:spcPct val="110000"/>
              </a:lnSpc>
              <a:spcBef>
                <a:spcPts val="0"/>
              </a:spcBef>
              <a:spcAft>
                <a:spcPts val="600"/>
              </a:spcAft>
            </a:pPr>
            <a:r>
              <a:rPr lang="el-GR" sz="1600" dirty="0" smtClean="0"/>
              <a:t>Οι παράμετροι χρόνος και κόστος εκφράζουν τις δύο κύριες πτυχές </a:t>
            </a:r>
            <a:r>
              <a:rPr lang="el-GR" sz="1600" dirty="0"/>
              <a:t>της πορείας </a:t>
            </a:r>
            <a:r>
              <a:rPr lang="el-GR" sz="1600" dirty="0" smtClean="0"/>
              <a:t>υλοποίησης του έργου. </a:t>
            </a:r>
            <a:r>
              <a:rPr lang="el-GR" sz="1600" dirty="0"/>
              <a:t>Αν </a:t>
            </a:r>
            <a:r>
              <a:rPr lang="el-GR" sz="1600" dirty="0" smtClean="0"/>
              <a:t>εξεταστούν </a:t>
            </a:r>
            <a:r>
              <a:rPr lang="el-GR" sz="1600" dirty="0"/>
              <a:t>ανεξάρτητα η </a:t>
            </a:r>
            <a:r>
              <a:rPr lang="el-GR" sz="1600" dirty="0" smtClean="0"/>
              <a:t>μια </a:t>
            </a:r>
            <a:r>
              <a:rPr lang="el-GR" sz="1600" dirty="0"/>
              <a:t>από την άλλη είναι πιθανόν να </a:t>
            </a:r>
            <a:r>
              <a:rPr lang="el-GR" sz="1600" dirty="0" smtClean="0"/>
              <a:t>οδηγήσουν </a:t>
            </a:r>
            <a:r>
              <a:rPr lang="el-GR" sz="1600" dirty="0"/>
              <a:t>σε παραπλανητική εικόνα της προόδου του έργου</a:t>
            </a:r>
            <a:r>
              <a:rPr lang="el-GR" sz="1600" dirty="0" smtClean="0"/>
              <a:t>.</a:t>
            </a:r>
          </a:p>
        </p:txBody>
      </p:sp>
      <p:sp>
        <p:nvSpPr>
          <p:cNvPr id="2" name="Rectangle 1"/>
          <p:cNvSpPr/>
          <p:nvPr/>
        </p:nvSpPr>
        <p:spPr>
          <a:xfrm>
            <a:off x="-1" y="2208074"/>
            <a:ext cx="4800601" cy="2102114"/>
          </a:xfrm>
          <a:prstGeom prst="rect">
            <a:avLst/>
          </a:prstGeom>
        </p:spPr>
        <p:txBody>
          <a:bodyPr wrap="square">
            <a:spAutoFit/>
          </a:bodyPr>
          <a:lstStyle/>
          <a:p>
            <a:pPr algn="just">
              <a:lnSpc>
                <a:spcPct val="110000"/>
              </a:lnSpc>
              <a:spcBef>
                <a:spcPts val="1800"/>
              </a:spcBef>
              <a:spcAft>
                <a:spcPts val="600"/>
              </a:spcAft>
            </a:pPr>
            <a:r>
              <a:rPr lang="el-GR" sz="1600" b="1" dirty="0"/>
              <a:t>Παράδειγμα:</a:t>
            </a:r>
          </a:p>
          <a:p>
            <a:pPr algn="just">
              <a:lnSpc>
                <a:spcPct val="110000"/>
              </a:lnSpc>
              <a:spcBef>
                <a:spcPts val="0"/>
              </a:spcBef>
              <a:spcAft>
                <a:spcPts val="600"/>
              </a:spcAft>
            </a:pPr>
            <a:r>
              <a:rPr lang="el-GR" sz="1600" b="1" dirty="0" smtClean="0"/>
              <a:t>Προγραμματισμός</a:t>
            </a:r>
            <a:endParaRPr lang="el-GR" sz="1600" b="1" dirty="0"/>
          </a:p>
          <a:p>
            <a:pPr algn="just">
              <a:lnSpc>
                <a:spcPct val="110000"/>
              </a:lnSpc>
              <a:spcBef>
                <a:spcPts val="0"/>
              </a:spcBef>
              <a:spcAft>
                <a:spcPts val="600"/>
              </a:spcAft>
            </a:pPr>
            <a:r>
              <a:rPr lang="el-GR" sz="1600" dirty="0"/>
              <a:t>Διάρκεια: 12 μήνες</a:t>
            </a:r>
          </a:p>
          <a:p>
            <a:pPr>
              <a:lnSpc>
                <a:spcPct val="110000"/>
              </a:lnSpc>
              <a:spcBef>
                <a:spcPts val="0"/>
              </a:spcBef>
              <a:spcAft>
                <a:spcPts val="600"/>
              </a:spcAft>
            </a:pPr>
            <a:r>
              <a:rPr lang="el-GR" sz="1600" dirty="0"/>
              <a:t>Προϋπολογισμός: 15000 Ευρώ, </a:t>
            </a:r>
          </a:p>
          <a:p>
            <a:pPr>
              <a:lnSpc>
                <a:spcPct val="110000"/>
              </a:lnSpc>
              <a:spcBef>
                <a:spcPts val="0"/>
              </a:spcBef>
              <a:spcAft>
                <a:spcPts val="600"/>
              </a:spcAft>
            </a:pPr>
            <a:r>
              <a:rPr lang="el-GR" sz="1600" dirty="0"/>
              <a:t>Αθροιστικό κόστος σε </a:t>
            </a:r>
            <a:r>
              <a:rPr lang="en-US" sz="1600" dirty="0" smtClean="0"/>
              <a:t>t=4 </a:t>
            </a:r>
            <a:r>
              <a:rPr lang="el-GR" sz="1600" dirty="0"/>
              <a:t>μήνες</a:t>
            </a:r>
            <a:r>
              <a:rPr lang="en-US" sz="1600" dirty="0"/>
              <a:t>: 5000</a:t>
            </a:r>
            <a:r>
              <a:rPr lang="el-GR" sz="1600" dirty="0"/>
              <a:t> </a:t>
            </a:r>
            <a:r>
              <a:rPr lang="el-GR" sz="1600" dirty="0" smtClean="0"/>
              <a:t>Ευρώ</a:t>
            </a:r>
          </a:p>
          <a:p>
            <a:pPr>
              <a:lnSpc>
                <a:spcPct val="110000"/>
              </a:lnSpc>
              <a:spcBef>
                <a:spcPts val="0"/>
              </a:spcBef>
              <a:spcAft>
                <a:spcPts val="600"/>
              </a:spcAft>
            </a:pPr>
            <a:r>
              <a:rPr lang="el-GR" sz="1600" dirty="0" smtClean="0"/>
              <a:t>Ρυθμός ολοκλήρωσης: Σταθερός</a:t>
            </a:r>
            <a:endParaRPr lang="el-GR" sz="1600" dirty="0"/>
          </a:p>
        </p:txBody>
      </p:sp>
      <p:sp>
        <p:nvSpPr>
          <p:cNvPr id="3" name="Rectangle 2"/>
          <p:cNvSpPr/>
          <p:nvPr/>
        </p:nvSpPr>
        <p:spPr>
          <a:xfrm>
            <a:off x="5746315" y="2559529"/>
            <a:ext cx="3397685" cy="1058751"/>
          </a:xfrm>
          <a:prstGeom prst="rect">
            <a:avLst/>
          </a:prstGeom>
        </p:spPr>
        <p:txBody>
          <a:bodyPr wrap="square">
            <a:spAutoFit/>
          </a:bodyPr>
          <a:lstStyle/>
          <a:p>
            <a:pPr>
              <a:lnSpc>
                <a:spcPct val="110000"/>
              </a:lnSpc>
              <a:spcBef>
                <a:spcPts val="1200"/>
              </a:spcBef>
              <a:spcAft>
                <a:spcPts val="600"/>
              </a:spcAft>
            </a:pPr>
            <a:r>
              <a:rPr lang="el-GR" sz="1600" b="1" dirty="0"/>
              <a:t>Έλεγχος σε </a:t>
            </a:r>
            <a:r>
              <a:rPr lang="en-US" sz="1600" b="1" dirty="0"/>
              <a:t>t=4 </a:t>
            </a:r>
            <a:r>
              <a:rPr lang="el-GR" sz="1600" b="1" dirty="0"/>
              <a:t>μήνες</a:t>
            </a:r>
          </a:p>
          <a:p>
            <a:pPr>
              <a:lnSpc>
                <a:spcPct val="110000"/>
              </a:lnSpc>
              <a:spcBef>
                <a:spcPts val="0"/>
              </a:spcBef>
              <a:spcAft>
                <a:spcPts val="600"/>
              </a:spcAft>
            </a:pPr>
            <a:r>
              <a:rPr lang="el-GR" sz="1600" dirty="0"/>
              <a:t>Ποσοστό ολοκλήρωσης: 30%</a:t>
            </a:r>
          </a:p>
          <a:p>
            <a:pPr>
              <a:lnSpc>
                <a:spcPct val="110000"/>
              </a:lnSpc>
              <a:spcBef>
                <a:spcPts val="0"/>
              </a:spcBef>
              <a:spcAft>
                <a:spcPts val="600"/>
              </a:spcAft>
            </a:pPr>
            <a:r>
              <a:rPr lang="el-GR" sz="1600" dirty="0"/>
              <a:t>Δαπανηθέν ποσό: </a:t>
            </a:r>
            <a:r>
              <a:rPr lang="el-GR" sz="1600" dirty="0" smtClean="0"/>
              <a:t>48</a:t>
            </a:r>
            <a:r>
              <a:rPr lang="en-US" sz="1600" dirty="0" smtClean="0"/>
              <a:t>00</a:t>
            </a:r>
            <a:r>
              <a:rPr lang="el-GR" sz="1600" dirty="0" smtClean="0"/>
              <a:t> Ευρώ</a:t>
            </a:r>
            <a:endParaRPr lang="el-GR" sz="1600" b="1" dirty="0"/>
          </a:p>
        </p:txBody>
      </p:sp>
      <p:sp>
        <p:nvSpPr>
          <p:cNvPr id="4" name="Rectangle 3"/>
          <p:cNvSpPr/>
          <p:nvPr/>
        </p:nvSpPr>
        <p:spPr>
          <a:xfrm>
            <a:off x="0" y="4313230"/>
            <a:ext cx="9144000" cy="1858970"/>
          </a:xfrm>
          <a:prstGeom prst="rect">
            <a:avLst/>
          </a:prstGeom>
        </p:spPr>
        <p:txBody>
          <a:bodyPr wrap="square">
            <a:spAutoFit/>
          </a:bodyPr>
          <a:lstStyle/>
          <a:p>
            <a:pPr marR="1060" algn="just">
              <a:lnSpc>
                <a:spcPct val="110000"/>
              </a:lnSpc>
              <a:spcBef>
                <a:spcPts val="0"/>
              </a:spcBef>
              <a:spcAft>
                <a:spcPts val="600"/>
              </a:spcAft>
              <a:buClr>
                <a:srgbClr val="00467A"/>
              </a:buClr>
            </a:pPr>
            <a:r>
              <a:rPr lang="el-GR" sz="1600" dirty="0" smtClean="0"/>
              <a:t>Εξετάζοντας ανεξάρτητα τις παραμέτρους του κόστος και του χρόνου, προκύπτει ότι:</a:t>
            </a:r>
          </a:p>
          <a:p>
            <a:pPr marL="285750" marR="1060" indent="-285750" algn="just">
              <a:lnSpc>
                <a:spcPct val="110000"/>
              </a:lnSpc>
              <a:spcBef>
                <a:spcPts val="0"/>
              </a:spcBef>
              <a:spcAft>
                <a:spcPts val="600"/>
              </a:spcAft>
              <a:buClr>
                <a:srgbClr val="00467A"/>
              </a:buClr>
              <a:buFont typeface="Wingdings" panose="05000000000000000000" pitchFamily="2" charset="2"/>
              <a:buChar char="Ø"/>
            </a:pPr>
            <a:r>
              <a:rPr lang="el-GR" sz="1600" dirty="0" smtClean="0"/>
              <a:t>Το </a:t>
            </a:r>
            <a:r>
              <a:rPr lang="el-GR" sz="1600" dirty="0"/>
              <a:t>έργο φαίνεται ότι </a:t>
            </a:r>
            <a:r>
              <a:rPr lang="el-GR" sz="1600" dirty="0" smtClean="0"/>
              <a:t>υλοποιείται µε μειωμένο </a:t>
            </a:r>
            <a:r>
              <a:rPr lang="el-GR" sz="1600" dirty="0"/>
              <a:t>κόστος κατά </a:t>
            </a:r>
            <a:r>
              <a:rPr lang="el-GR" sz="1600" dirty="0" smtClean="0"/>
              <a:t>200 Ευρώ, ήτοι 4</a:t>
            </a:r>
            <a:r>
              <a:rPr lang="el-GR" sz="1600" dirty="0"/>
              <a:t>%.</a:t>
            </a:r>
          </a:p>
          <a:p>
            <a:pPr marL="285750" indent="-285750" algn="just">
              <a:lnSpc>
                <a:spcPct val="110000"/>
              </a:lnSpc>
              <a:spcBef>
                <a:spcPts val="0"/>
              </a:spcBef>
              <a:spcAft>
                <a:spcPts val="600"/>
              </a:spcAft>
              <a:buClr>
                <a:srgbClr val="00467A"/>
              </a:buClr>
              <a:buFont typeface="Wingdings" panose="05000000000000000000" pitchFamily="2" charset="2"/>
              <a:buChar char="Ø"/>
            </a:pPr>
            <a:r>
              <a:rPr lang="el-GR" sz="1600" dirty="0" smtClean="0"/>
              <a:t>Υπάρχει καθυστέρηση 4 </a:t>
            </a:r>
            <a:r>
              <a:rPr lang="el-GR" sz="1600" dirty="0"/>
              <a:t>– </a:t>
            </a:r>
            <a:r>
              <a:rPr lang="el-GR" sz="1600" dirty="0" smtClean="0"/>
              <a:t>0.3 ×12 = 0.4 μήνες, ήτοι 10%.</a:t>
            </a:r>
          </a:p>
          <a:p>
            <a:pPr algn="just">
              <a:spcBef>
                <a:spcPts val="1800"/>
              </a:spcBef>
            </a:pPr>
            <a:r>
              <a:rPr lang="el-GR" sz="1600" b="1" dirty="0" smtClean="0"/>
              <a:t>Αν οι δύο παράμετροι αναλυθούν συνδυασμένα προκύπτει </a:t>
            </a:r>
            <a:r>
              <a:rPr lang="el-GR" sz="1600" b="1" dirty="0"/>
              <a:t>ότι εκτός από την </a:t>
            </a:r>
            <a:r>
              <a:rPr lang="el-GR" sz="1600" b="1" dirty="0" smtClean="0"/>
              <a:t>καθυστέρηση </a:t>
            </a:r>
            <a:r>
              <a:rPr lang="el-GR" sz="1600" b="1" dirty="0"/>
              <a:t>υπάρχει και υπέρβαση </a:t>
            </a:r>
            <a:r>
              <a:rPr lang="el-GR" sz="1600" b="1" dirty="0" smtClean="0"/>
              <a:t>κόστους</a:t>
            </a:r>
            <a:r>
              <a:rPr lang="el-GR" sz="1600" dirty="0" smtClean="0"/>
              <a:t>.</a:t>
            </a:r>
            <a:endParaRPr lang="el-GR" sz="1600" dirty="0"/>
          </a:p>
        </p:txBody>
      </p:sp>
    </p:spTree>
    <p:extLst>
      <p:ext uri="{BB962C8B-B14F-4D97-AF65-F5344CB8AC3E}">
        <p14:creationId xmlns:p14="http://schemas.microsoft.com/office/powerpoint/2010/main" xmlns="" val="145536536"/>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61665"/>
          </a:xfrm>
          <a:prstGeom prst="rect">
            <a:avLst/>
          </a:prstGeom>
          <a:noFill/>
        </p:spPr>
        <p:txBody>
          <a:bodyPr wrap="square" rtlCol="0">
            <a:spAutoFit/>
          </a:bodyPr>
          <a:lstStyle/>
          <a:p>
            <a:pPr algn="ctr"/>
            <a:r>
              <a:rPr lang="el-GR" sz="2400" b="1" dirty="0">
                <a:solidFill>
                  <a:srgbClr val="00467A"/>
                </a:solidFill>
              </a:rPr>
              <a:t>Η μέθοδος της παραγόμενης αξίας</a:t>
            </a:r>
            <a:endParaRPr lang="el-GR" sz="2200" b="1" dirty="0">
              <a:solidFill>
                <a:srgbClr val="00467A"/>
              </a:solidFill>
            </a:endParaRPr>
          </a:p>
        </p:txBody>
      </p:sp>
      <p:sp>
        <p:nvSpPr>
          <p:cNvPr id="61" name="Rectangle 60"/>
          <p:cNvSpPr/>
          <p:nvPr/>
        </p:nvSpPr>
        <p:spPr>
          <a:xfrm>
            <a:off x="0" y="571500"/>
            <a:ext cx="9144000" cy="4954690"/>
          </a:xfrm>
          <a:prstGeom prst="rect">
            <a:avLst/>
          </a:prstGeom>
        </p:spPr>
        <p:txBody>
          <a:bodyPr wrap="square">
            <a:spAutoFit/>
          </a:bodyPr>
          <a:lstStyle/>
          <a:p>
            <a:pPr algn="just">
              <a:lnSpc>
                <a:spcPct val="120000"/>
              </a:lnSpc>
              <a:spcAft>
                <a:spcPts val="1200"/>
              </a:spcAft>
            </a:pPr>
            <a:r>
              <a:rPr lang="el-GR" sz="1600" dirty="0"/>
              <a:t>Η </a:t>
            </a:r>
            <a:r>
              <a:rPr lang="el-GR" sz="1600" b="1" dirty="0"/>
              <a:t>μέθοδος της παραγόμενης αξίας </a:t>
            </a:r>
            <a:r>
              <a:rPr lang="el-GR" sz="1600" dirty="0"/>
              <a:t>είναι ένα εργαλείο ελέγχου της υλοποίησης </a:t>
            </a:r>
            <a:r>
              <a:rPr lang="el-GR" sz="1600" dirty="0" smtClean="0"/>
              <a:t>έργου. </a:t>
            </a:r>
          </a:p>
          <a:p>
            <a:pPr algn="just">
              <a:lnSpc>
                <a:spcPct val="120000"/>
              </a:lnSpc>
              <a:spcAft>
                <a:spcPts val="1200"/>
              </a:spcAft>
            </a:pPr>
            <a:r>
              <a:rPr lang="el-GR" sz="1600" dirty="0" smtClean="0"/>
              <a:t>Χρησιμοποιεί </a:t>
            </a:r>
            <a:r>
              <a:rPr lang="el-GR" sz="1600" dirty="0"/>
              <a:t>ως δεδομένα τις παρατηρήσεις κατά τη φάση </a:t>
            </a:r>
            <a:r>
              <a:rPr lang="el-GR" sz="1600" dirty="0" smtClean="0"/>
              <a:t>υλοποίησης </a:t>
            </a:r>
            <a:r>
              <a:rPr lang="el-GR" sz="1600" dirty="0"/>
              <a:t>του έργου που αφορούν το </a:t>
            </a:r>
            <a:r>
              <a:rPr lang="el-GR" sz="1600" b="1" dirty="0"/>
              <a:t>χρόνο εκτέλεσης</a:t>
            </a:r>
            <a:r>
              <a:rPr lang="el-GR" sz="1600" dirty="0"/>
              <a:t> και το </a:t>
            </a:r>
            <a:r>
              <a:rPr lang="el-GR" sz="1600" b="1" dirty="0"/>
              <a:t>κόστος των </a:t>
            </a:r>
            <a:r>
              <a:rPr lang="el-GR" sz="1600" b="1" dirty="0" smtClean="0"/>
              <a:t>εργασιών</a:t>
            </a:r>
            <a:r>
              <a:rPr lang="el-GR" sz="1600" dirty="0" smtClean="0"/>
              <a:t> </a:t>
            </a:r>
            <a:r>
              <a:rPr lang="el-GR" sz="1600" dirty="0"/>
              <a:t>και παρέχει </a:t>
            </a:r>
            <a:r>
              <a:rPr lang="el-GR" sz="1600" dirty="0" smtClean="0"/>
              <a:t>την τρέχουσα εικόνα της πορείας </a:t>
            </a:r>
            <a:r>
              <a:rPr lang="el-GR" sz="1600" dirty="0"/>
              <a:t>υλοποίησης όσον αφορά πιθανές καθυστερήσεις και υπερβάσεις </a:t>
            </a:r>
            <a:r>
              <a:rPr lang="el-GR" sz="1600" dirty="0" smtClean="0"/>
              <a:t>κόστους καθώς </a:t>
            </a:r>
            <a:r>
              <a:rPr lang="el-GR" sz="1600" dirty="0"/>
              <a:t>και προβλέψεις των αντίστοιχων μεγεθών στο τέλος του έργου. </a:t>
            </a:r>
            <a:endParaRPr lang="el-GR" sz="1600" dirty="0" smtClean="0"/>
          </a:p>
          <a:p>
            <a:pPr algn="just">
              <a:lnSpc>
                <a:spcPct val="120000"/>
              </a:lnSpc>
              <a:spcAft>
                <a:spcPts val="1200"/>
              </a:spcAft>
            </a:pPr>
            <a:r>
              <a:rPr lang="el-GR" sz="1600" dirty="0" smtClean="0"/>
              <a:t>Ως δεδομένα από τον προγραμματισμό η μέθοδος απαιτεί την καμπύλη αθροιστικού κόστους (καμπύλη </a:t>
            </a:r>
            <a:r>
              <a:rPr lang="en-US" sz="1600" i="1" dirty="0" smtClean="0"/>
              <a:t>S</a:t>
            </a:r>
            <a:r>
              <a:rPr lang="el-GR" sz="1600" dirty="0" smtClean="0"/>
              <a:t>)</a:t>
            </a:r>
            <a:r>
              <a:rPr lang="en-US" sz="1600" dirty="0" smtClean="0"/>
              <a:t> </a:t>
            </a:r>
            <a:r>
              <a:rPr lang="el-GR" sz="1600" dirty="0" smtClean="0"/>
              <a:t>και τον προϋπολογισμό. Η καμπύλη </a:t>
            </a:r>
            <a:r>
              <a:rPr lang="en-US" sz="1600" i="1" dirty="0" smtClean="0"/>
              <a:t>S</a:t>
            </a:r>
            <a:r>
              <a:rPr lang="en-US" sz="1600" dirty="0" smtClean="0"/>
              <a:t>, </a:t>
            </a:r>
            <a:r>
              <a:rPr lang="el-GR" sz="1600" dirty="0" smtClean="0"/>
              <a:t>καλείται </a:t>
            </a:r>
            <a:r>
              <a:rPr lang="en-US" sz="1600" b="1" dirty="0" err="1" smtClean="0"/>
              <a:t>B</a:t>
            </a:r>
            <a:r>
              <a:rPr lang="en-US" sz="1600" dirty="0" err="1" smtClean="0"/>
              <a:t>CW</a:t>
            </a:r>
            <a:r>
              <a:rPr lang="en-US" sz="1600" b="1" dirty="0" err="1" smtClean="0"/>
              <a:t>S</a:t>
            </a:r>
            <a:r>
              <a:rPr lang="en-US" sz="1600" b="1" dirty="0" smtClean="0"/>
              <a:t> </a:t>
            </a:r>
            <a:r>
              <a:rPr lang="en-US" sz="1600" dirty="0" smtClean="0"/>
              <a:t>(</a:t>
            </a:r>
            <a:r>
              <a:rPr lang="en-US" sz="1600" b="1" dirty="0" smtClean="0"/>
              <a:t>B</a:t>
            </a:r>
            <a:r>
              <a:rPr lang="en-US" sz="1600" dirty="0" smtClean="0"/>
              <a:t>udget cost for work </a:t>
            </a:r>
            <a:r>
              <a:rPr lang="en-US" sz="1600" b="1" dirty="0" smtClean="0"/>
              <a:t>S</a:t>
            </a:r>
            <a:r>
              <a:rPr lang="en-US" sz="1600" dirty="0" smtClean="0"/>
              <a:t>cheduled) </a:t>
            </a:r>
            <a:r>
              <a:rPr lang="el-GR" sz="1600" dirty="0" smtClean="0"/>
              <a:t>και ο προϋπολογισμός </a:t>
            </a:r>
            <a:r>
              <a:rPr lang="en-US" sz="1600" b="1" dirty="0" smtClean="0"/>
              <a:t>B</a:t>
            </a:r>
            <a:r>
              <a:rPr lang="en-US" sz="1600" dirty="0" smtClean="0"/>
              <a:t>A</a:t>
            </a:r>
            <a:r>
              <a:rPr lang="en-US" sz="1600" b="1" dirty="0" smtClean="0"/>
              <a:t>C</a:t>
            </a:r>
            <a:r>
              <a:rPr lang="en-US" sz="1600" dirty="0" smtClean="0"/>
              <a:t> (</a:t>
            </a:r>
            <a:r>
              <a:rPr lang="en-US" sz="1600" b="1" dirty="0" smtClean="0"/>
              <a:t>B</a:t>
            </a:r>
            <a:r>
              <a:rPr lang="en-US" sz="1600" dirty="0" smtClean="0"/>
              <a:t>udget at </a:t>
            </a:r>
            <a:r>
              <a:rPr lang="en-US" sz="1600" b="1" dirty="0" smtClean="0"/>
              <a:t>C</a:t>
            </a:r>
            <a:r>
              <a:rPr lang="en-US" sz="1600" dirty="0" smtClean="0"/>
              <a:t>ompletion).</a:t>
            </a:r>
          </a:p>
          <a:p>
            <a:pPr algn="just">
              <a:lnSpc>
                <a:spcPct val="120000"/>
              </a:lnSpc>
              <a:spcAft>
                <a:spcPts val="1200"/>
              </a:spcAft>
            </a:pPr>
            <a:r>
              <a:rPr lang="en-US" sz="1600" dirty="0" smtClean="0"/>
              <a:t>A</a:t>
            </a:r>
            <a:r>
              <a:rPr lang="el-GR" sz="1600" dirty="0" smtClean="0"/>
              <a:t>ν </a:t>
            </a:r>
            <a:r>
              <a:rPr lang="el-GR" sz="1600" dirty="0"/>
              <a:t>υπάρχει </a:t>
            </a:r>
            <a:r>
              <a:rPr lang="el-GR" sz="1600" dirty="0" smtClean="0"/>
              <a:t>καθυστέρηση </a:t>
            </a:r>
            <a:r>
              <a:rPr lang="el-GR" sz="1600" dirty="0"/>
              <a:t>του έργου, σε </a:t>
            </a:r>
            <a:r>
              <a:rPr lang="el-GR" sz="1600" dirty="0" smtClean="0"/>
              <a:t>δεδομένες χρονικές στιγμές </a:t>
            </a:r>
            <a:r>
              <a:rPr lang="en-US" sz="1600" i="1" dirty="0" err="1" smtClean="0"/>
              <a:t>t</a:t>
            </a:r>
            <a:r>
              <a:rPr lang="en-US" sz="1600" i="1" baseline="-25000" dirty="0" err="1" smtClean="0"/>
              <a:t>i</a:t>
            </a:r>
            <a:r>
              <a:rPr lang="en-US" sz="1600" dirty="0" smtClean="0"/>
              <a:t> </a:t>
            </a:r>
            <a:r>
              <a:rPr lang="el-GR" sz="1600" dirty="0" smtClean="0"/>
              <a:t>που </a:t>
            </a:r>
            <a:r>
              <a:rPr lang="el-GR" sz="1600" dirty="0"/>
              <a:t>γίνεται ο έλεγχος, θα έχει </a:t>
            </a:r>
            <a:r>
              <a:rPr lang="el-GR" sz="1600" dirty="0" smtClean="0"/>
              <a:t>εκτελεστεί</a:t>
            </a:r>
            <a:r>
              <a:rPr lang="en-US" sz="1600" dirty="0" smtClean="0"/>
              <a:t> </a:t>
            </a:r>
            <a:r>
              <a:rPr lang="el-GR" sz="1600" dirty="0" smtClean="0"/>
              <a:t>μικρότερο </a:t>
            </a:r>
            <a:r>
              <a:rPr lang="el-GR" sz="1600" dirty="0"/>
              <a:t>ποσοστό έργου από αυτό που προβλέπει ο </a:t>
            </a:r>
            <a:r>
              <a:rPr lang="el-GR" sz="1600" dirty="0" smtClean="0"/>
              <a:t>προγραμματισμός. </a:t>
            </a:r>
            <a:r>
              <a:rPr lang="el-GR" sz="1600" dirty="0"/>
              <a:t>Καταγράφοντας </a:t>
            </a:r>
            <a:r>
              <a:rPr lang="el-GR" sz="1600" dirty="0" smtClean="0"/>
              <a:t>στους χρόνους</a:t>
            </a:r>
            <a:r>
              <a:rPr lang="en-US" sz="1600" dirty="0" smtClean="0"/>
              <a:t> </a:t>
            </a:r>
            <a:r>
              <a:rPr lang="en-US" sz="1600" i="1" dirty="0" err="1" smtClean="0"/>
              <a:t>t</a:t>
            </a:r>
            <a:r>
              <a:rPr lang="en-US" sz="1600" i="1" baseline="-25000" dirty="0" err="1" smtClean="0"/>
              <a:t>i</a:t>
            </a:r>
            <a:r>
              <a:rPr lang="en-US" sz="1600" dirty="0" smtClean="0"/>
              <a:t> </a:t>
            </a:r>
            <a:r>
              <a:rPr lang="el-GR" sz="1600" dirty="0" smtClean="0"/>
              <a:t>το </a:t>
            </a:r>
            <a:r>
              <a:rPr lang="el-GR" sz="1600" dirty="0"/>
              <a:t>ποσοστό </a:t>
            </a:r>
            <a:r>
              <a:rPr lang="el-GR" sz="1600" dirty="0" smtClean="0"/>
              <a:t>ολοκλήρωσης </a:t>
            </a:r>
            <a:r>
              <a:rPr lang="el-GR" sz="1600" dirty="0"/>
              <a:t>του έργου </a:t>
            </a:r>
            <a:r>
              <a:rPr lang="en-US" sz="1600" i="1" dirty="0" smtClean="0"/>
              <a:t>PC</a:t>
            </a:r>
            <a:r>
              <a:rPr lang="en-US" sz="1600" dirty="0" smtClean="0"/>
              <a:t>(</a:t>
            </a:r>
            <a:r>
              <a:rPr lang="en-US" sz="1600" i="1" dirty="0" err="1"/>
              <a:t>t</a:t>
            </a:r>
            <a:r>
              <a:rPr lang="en-US" sz="1600" i="1" baseline="-25000" dirty="0" err="1"/>
              <a:t>i</a:t>
            </a:r>
            <a:r>
              <a:rPr lang="en-US" sz="1600" dirty="0" smtClean="0"/>
              <a:t>)</a:t>
            </a:r>
            <a:r>
              <a:rPr lang="el-GR" sz="1600" dirty="0" smtClean="0"/>
              <a:t> (</a:t>
            </a:r>
            <a:r>
              <a:rPr lang="en-US" sz="1600" dirty="0" smtClean="0"/>
              <a:t>Percent</a:t>
            </a:r>
            <a:r>
              <a:rPr lang="el-GR" sz="1600" dirty="0" smtClean="0"/>
              <a:t> </a:t>
            </a:r>
            <a:r>
              <a:rPr lang="en-US" sz="1600" dirty="0" smtClean="0"/>
              <a:t>Complete</a:t>
            </a:r>
            <a:r>
              <a:rPr lang="el-GR" sz="1600" dirty="0" smtClean="0"/>
              <a:t>) μέχρι το σημείο αυτό, </a:t>
            </a:r>
            <a:r>
              <a:rPr lang="el-GR" sz="1600" dirty="0"/>
              <a:t>προκύπτει η καμπύλη </a:t>
            </a:r>
            <a:r>
              <a:rPr lang="en-US" sz="1600" b="1" i="1" dirty="0" err="1"/>
              <a:t>B</a:t>
            </a:r>
            <a:r>
              <a:rPr lang="en-US" sz="1600" i="1" dirty="0" err="1"/>
              <a:t>CW</a:t>
            </a:r>
            <a:r>
              <a:rPr lang="en-US" sz="1600" b="1" i="1" dirty="0" err="1"/>
              <a:t>P</a:t>
            </a:r>
            <a:r>
              <a:rPr lang="en-US" sz="1600" i="1" dirty="0"/>
              <a:t> </a:t>
            </a:r>
            <a:r>
              <a:rPr lang="en-US" sz="1600" dirty="0"/>
              <a:t>(</a:t>
            </a:r>
            <a:r>
              <a:rPr lang="en-US" sz="1600" b="1" dirty="0"/>
              <a:t>B</a:t>
            </a:r>
            <a:r>
              <a:rPr lang="en-US" sz="1600" dirty="0"/>
              <a:t>udget </a:t>
            </a:r>
            <a:r>
              <a:rPr lang="en-US" sz="1600" dirty="0" smtClean="0"/>
              <a:t>cost </a:t>
            </a:r>
            <a:r>
              <a:rPr lang="en-US" sz="1600" dirty="0"/>
              <a:t>for </a:t>
            </a:r>
            <a:r>
              <a:rPr lang="en-US" sz="1600" dirty="0" smtClean="0"/>
              <a:t>work </a:t>
            </a:r>
            <a:r>
              <a:rPr lang="en-US" sz="1600" b="1" dirty="0"/>
              <a:t>P</a:t>
            </a:r>
            <a:r>
              <a:rPr lang="en-US" sz="1600" dirty="0"/>
              <a:t>erformed</a:t>
            </a:r>
            <a:r>
              <a:rPr lang="en-US" sz="1600" dirty="0" smtClean="0"/>
              <a:t>) </a:t>
            </a:r>
            <a:r>
              <a:rPr lang="el-GR" sz="1600" dirty="0" smtClean="0"/>
              <a:t>από τη σχέση:</a:t>
            </a:r>
          </a:p>
        </p:txBody>
      </p:sp>
      <p:grpSp>
        <p:nvGrpSpPr>
          <p:cNvPr id="8" name="Group 7"/>
          <p:cNvGrpSpPr/>
          <p:nvPr/>
        </p:nvGrpSpPr>
        <p:grpSpPr>
          <a:xfrm>
            <a:off x="762000" y="5715000"/>
            <a:ext cx="5334000" cy="517166"/>
            <a:chOff x="762000" y="5655034"/>
            <a:chExt cx="5334000" cy="517166"/>
          </a:xfrm>
        </p:grpSpPr>
        <p:graphicFrame>
          <p:nvGraphicFramePr>
            <p:cNvPr id="5" name="Object 4"/>
            <p:cNvGraphicFramePr>
              <a:graphicFrameLocks noChangeAspect="1"/>
            </p:cNvGraphicFramePr>
            <p:nvPr>
              <p:extLst>
                <p:ext uri="{D42A27DB-BD31-4B8C-83A1-F6EECF244321}">
                  <p14:modId xmlns:p14="http://schemas.microsoft.com/office/powerpoint/2010/main" xmlns="" val="315124433"/>
                </p:ext>
              </p:extLst>
            </p:nvPr>
          </p:nvGraphicFramePr>
          <p:xfrm>
            <a:off x="762000" y="5715000"/>
            <a:ext cx="3403440" cy="457200"/>
          </p:xfrm>
          <a:graphic>
            <a:graphicData uri="http://schemas.openxmlformats.org/presentationml/2006/ole">
              <p:oleObj spid="_x0000_s94316" name="Equation" r:id="rId4" imgW="1701800" imgH="228600" progId="">
                <p:embed/>
              </p:oleObj>
            </a:graphicData>
          </a:graphic>
        </p:graphicFrame>
        <p:sp>
          <p:nvSpPr>
            <p:cNvPr id="7" name="Rectangle 6"/>
            <p:cNvSpPr/>
            <p:nvPr/>
          </p:nvSpPr>
          <p:spPr>
            <a:xfrm>
              <a:off x="5461000" y="5655034"/>
              <a:ext cx="635000" cy="424732"/>
            </a:xfrm>
            <a:prstGeom prst="rect">
              <a:avLst/>
            </a:prstGeom>
          </p:spPr>
          <p:txBody>
            <a:bodyPr wrap="square">
              <a:spAutoFit/>
            </a:bodyPr>
            <a:lstStyle/>
            <a:p>
              <a:pPr algn="just">
                <a:lnSpc>
                  <a:spcPct val="120000"/>
                </a:lnSpc>
                <a:spcAft>
                  <a:spcPts val="600"/>
                </a:spcAft>
              </a:pPr>
              <a:r>
                <a:rPr lang="en-US" dirty="0" smtClean="0"/>
                <a:t>(2)</a:t>
              </a:r>
              <a:endParaRPr lang="el-GR" dirty="0"/>
            </a:p>
          </p:txBody>
        </p:sp>
      </p:grpSp>
    </p:spTree>
    <p:extLst>
      <p:ext uri="{BB962C8B-B14F-4D97-AF65-F5344CB8AC3E}">
        <p14:creationId xmlns:p14="http://schemas.microsoft.com/office/powerpoint/2010/main" xmlns="" val="250715729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127"/>
            <a:ext cx="9144000" cy="492443"/>
          </a:xfrm>
          <a:prstGeom prst="rect">
            <a:avLst/>
          </a:prstGeom>
          <a:noFill/>
        </p:spPr>
        <p:txBody>
          <a:bodyPr wrap="square" rtlCol="0">
            <a:spAutoFit/>
          </a:bodyPr>
          <a:lstStyle/>
          <a:p>
            <a:pPr algn="ctr"/>
            <a:r>
              <a:rPr lang="el-GR" sz="2600" b="1" dirty="0" smtClean="0">
                <a:solidFill>
                  <a:srgbClr val="00467A"/>
                </a:solidFill>
              </a:rPr>
              <a:t>Κατηγοριοποίηση </a:t>
            </a:r>
            <a:r>
              <a:rPr lang="el-GR" sz="2600" b="1" dirty="0">
                <a:solidFill>
                  <a:srgbClr val="00467A"/>
                </a:solidFill>
              </a:rPr>
              <a:t>των </a:t>
            </a:r>
            <a:r>
              <a:rPr lang="el-GR" sz="2600" b="1" dirty="0" smtClean="0">
                <a:solidFill>
                  <a:srgbClr val="00467A"/>
                </a:solidFill>
              </a:rPr>
              <a:t>πόρων</a:t>
            </a:r>
          </a:p>
        </p:txBody>
      </p:sp>
      <p:sp>
        <p:nvSpPr>
          <p:cNvPr id="4" name="Rectangle 1"/>
          <p:cNvSpPr>
            <a:spLocks noChangeArrowheads="1"/>
          </p:cNvSpPr>
          <p:nvPr/>
        </p:nvSpPr>
        <p:spPr bwMode="auto">
          <a:xfrm>
            <a:off x="0" y="585654"/>
            <a:ext cx="9144000" cy="5664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88925" indent="-288925" algn="just" eaLnBrk="0" hangingPunct="0">
              <a:lnSpc>
                <a:spcPct val="120000"/>
              </a:lnSpc>
              <a:spcBef>
                <a:spcPts val="1200"/>
              </a:spcBef>
              <a:spcAft>
                <a:spcPts val="300"/>
              </a:spcAft>
              <a:buClr>
                <a:srgbClr val="00467A"/>
              </a:buClr>
              <a:buFont typeface="Wingdings" pitchFamily="2" charset="2"/>
              <a:buChar char="Ø"/>
            </a:pPr>
            <a:r>
              <a:rPr lang="el-GR" sz="1600" dirty="0" smtClean="0"/>
              <a:t>Ως </a:t>
            </a:r>
            <a:r>
              <a:rPr lang="el-GR" sz="1600" dirty="0"/>
              <a:t>προς το είδος</a:t>
            </a:r>
          </a:p>
          <a:p>
            <a:pPr marL="511175" lvl="1" indent="-228600" algn="just" eaLnBrk="0" hangingPunct="0">
              <a:lnSpc>
                <a:spcPct val="120000"/>
              </a:lnSpc>
              <a:spcAft>
                <a:spcPts val="300"/>
              </a:spcAft>
              <a:buClr>
                <a:srgbClr val="00467A"/>
              </a:buClr>
              <a:buFont typeface="Courier New" panose="02070309020205020404" pitchFamily="49" charset="0"/>
              <a:buChar char="o"/>
            </a:pPr>
            <a:r>
              <a:rPr lang="el-GR" sz="1600" dirty="0"/>
              <a:t> κατηγορία και τύπος πόρου,</a:t>
            </a:r>
          </a:p>
          <a:p>
            <a:pPr marL="511175" lvl="1" indent="-228600" algn="just" eaLnBrk="0" hangingPunct="0">
              <a:lnSpc>
                <a:spcPct val="120000"/>
              </a:lnSpc>
              <a:spcAft>
                <a:spcPts val="300"/>
              </a:spcAft>
              <a:buClr>
                <a:srgbClr val="00467A"/>
              </a:buClr>
              <a:buFont typeface="Courier New" panose="02070309020205020404" pitchFamily="49" charset="0"/>
              <a:buChar char="o"/>
            </a:pPr>
            <a:r>
              <a:rPr lang="el-GR" sz="1600" dirty="0"/>
              <a:t> είδος εργασιών που εκτελεί,</a:t>
            </a:r>
          </a:p>
          <a:p>
            <a:pPr marL="511175" lvl="1" indent="-228600" algn="just" eaLnBrk="0" hangingPunct="0">
              <a:lnSpc>
                <a:spcPct val="120000"/>
              </a:lnSpc>
              <a:spcAft>
                <a:spcPts val="300"/>
              </a:spcAft>
              <a:buClr>
                <a:srgbClr val="00467A"/>
              </a:buClr>
              <a:buFont typeface="Courier New" panose="02070309020205020404" pitchFamily="49" charset="0"/>
              <a:buChar char="o"/>
            </a:pPr>
            <a:r>
              <a:rPr lang="el-GR" sz="1600" dirty="0"/>
              <a:t> παραγωγικότητα,</a:t>
            </a:r>
          </a:p>
          <a:p>
            <a:pPr marL="511175" lvl="1" indent="-228600" algn="just" eaLnBrk="0" hangingPunct="0">
              <a:lnSpc>
                <a:spcPct val="120000"/>
              </a:lnSpc>
              <a:spcAft>
                <a:spcPts val="300"/>
              </a:spcAft>
              <a:buClr>
                <a:srgbClr val="00467A"/>
              </a:buClr>
              <a:buFont typeface="Courier New" panose="02070309020205020404" pitchFamily="49" charset="0"/>
              <a:buChar char="o"/>
            </a:pPr>
            <a:r>
              <a:rPr lang="el-GR" sz="1600" dirty="0"/>
              <a:t> κόστος.</a:t>
            </a:r>
          </a:p>
          <a:p>
            <a:pPr marL="282575" algn="just" eaLnBrk="0" hangingPunct="0">
              <a:lnSpc>
                <a:spcPct val="120000"/>
              </a:lnSpc>
              <a:spcAft>
                <a:spcPts val="300"/>
              </a:spcAft>
              <a:buClr>
                <a:srgbClr val="00467A"/>
              </a:buClr>
            </a:pPr>
            <a:r>
              <a:rPr lang="el-GR" sz="1600" b="1" dirty="0" smtClean="0"/>
              <a:t>Παραδείγματα</a:t>
            </a:r>
            <a:r>
              <a:rPr lang="el-GR" sz="1600" dirty="0" smtClean="0"/>
              <a:t>: Ο </a:t>
            </a:r>
            <a:r>
              <a:rPr lang="el-GR" sz="1600" dirty="0"/>
              <a:t>ανειδίκευτος εργάτης, ο τεχνίτης και ο μηχανικός αποτελούν διαφορετικούς πόρους. </a:t>
            </a:r>
            <a:r>
              <a:rPr lang="el-GR" sz="1600" dirty="0" smtClean="0"/>
              <a:t>Δυο </a:t>
            </a:r>
            <a:r>
              <a:rPr lang="el-GR" sz="1600" dirty="0"/>
              <a:t>φορτωτές </a:t>
            </a:r>
            <a:r>
              <a:rPr lang="el-GR" sz="1600" dirty="0" smtClean="0"/>
              <a:t>με μεγάλη διαφορά </a:t>
            </a:r>
            <a:r>
              <a:rPr lang="el-GR" sz="1600" dirty="0"/>
              <a:t>σε ωριαία απόδοση και κόστος </a:t>
            </a:r>
            <a:r>
              <a:rPr lang="el-GR" sz="1600" dirty="0" smtClean="0"/>
              <a:t>αποτελούν διαφορετικούς πόρους.</a:t>
            </a:r>
          </a:p>
          <a:p>
            <a:pPr marL="288925" indent="-288925" algn="just" eaLnBrk="0" hangingPunct="0">
              <a:lnSpc>
                <a:spcPct val="120000"/>
              </a:lnSpc>
              <a:spcBef>
                <a:spcPts val="1200"/>
              </a:spcBef>
              <a:spcAft>
                <a:spcPts val="300"/>
              </a:spcAft>
              <a:buClr>
                <a:srgbClr val="00467A"/>
              </a:buClr>
              <a:buFont typeface="Wingdings" pitchFamily="2" charset="2"/>
              <a:buChar char="Ø"/>
            </a:pPr>
            <a:r>
              <a:rPr lang="el-GR" sz="1600" dirty="0" smtClean="0"/>
              <a:t>Ως </a:t>
            </a:r>
            <a:r>
              <a:rPr lang="el-GR" sz="1600" dirty="0"/>
              <a:t>προς τον τρόπο χρήσης:</a:t>
            </a:r>
          </a:p>
          <a:p>
            <a:pPr marL="511175" lvl="1" indent="-228600" algn="just" eaLnBrk="0" hangingPunct="0">
              <a:lnSpc>
                <a:spcPct val="120000"/>
              </a:lnSpc>
              <a:spcAft>
                <a:spcPts val="300"/>
              </a:spcAft>
              <a:buClr>
                <a:srgbClr val="00467A"/>
              </a:buClr>
              <a:buFont typeface="Courier New" panose="02070309020205020404" pitchFamily="49" charset="0"/>
              <a:buChar char="o"/>
            </a:pPr>
            <a:r>
              <a:rPr lang="el-GR" sz="1600" dirty="0" smtClean="0"/>
              <a:t>Αναλώσιμοι πόροι, πχ </a:t>
            </a:r>
            <a:r>
              <a:rPr lang="el-GR" sz="1600" dirty="0"/>
              <a:t>τα </a:t>
            </a:r>
            <a:r>
              <a:rPr lang="el-GR" sz="1600" dirty="0" smtClean="0"/>
              <a:t>υλικά,</a:t>
            </a:r>
            <a:endParaRPr lang="el-GR" sz="1600" dirty="0"/>
          </a:p>
          <a:p>
            <a:pPr marL="511175" lvl="1" indent="-228600" algn="just" eaLnBrk="0" hangingPunct="0">
              <a:lnSpc>
                <a:spcPct val="120000"/>
              </a:lnSpc>
              <a:spcAft>
                <a:spcPts val="300"/>
              </a:spcAft>
              <a:buClr>
                <a:srgbClr val="00467A"/>
              </a:buClr>
              <a:buFont typeface="Courier New" panose="02070309020205020404" pitchFamily="49" charset="0"/>
              <a:buChar char="o"/>
            </a:pPr>
            <a:r>
              <a:rPr lang="el-GR" sz="1600" dirty="0" smtClean="0"/>
              <a:t>Μη </a:t>
            </a:r>
            <a:r>
              <a:rPr lang="el-GR" sz="1600" dirty="0"/>
              <a:t>αναλώσιμοι ή </a:t>
            </a:r>
            <a:r>
              <a:rPr lang="el-GR" sz="1600" dirty="0" smtClean="0"/>
              <a:t>μη ανανεώσιμοι, πχ </a:t>
            </a:r>
            <a:r>
              <a:rPr lang="el-GR" sz="1600" dirty="0"/>
              <a:t>το </a:t>
            </a:r>
            <a:r>
              <a:rPr lang="el-GR" sz="1600" dirty="0" smtClean="0"/>
              <a:t>προσωπικό</a:t>
            </a:r>
            <a:r>
              <a:rPr lang="en-US" sz="1600" dirty="0" smtClean="0"/>
              <a:t> </a:t>
            </a:r>
            <a:r>
              <a:rPr lang="el-GR" sz="1600" dirty="0" smtClean="0"/>
              <a:t>και</a:t>
            </a:r>
            <a:r>
              <a:rPr lang="en-US" sz="1600" dirty="0" smtClean="0"/>
              <a:t> </a:t>
            </a:r>
            <a:r>
              <a:rPr lang="el-GR" sz="1600" dirty="0" smtClean="0"/>
              <a:t>ο </a:t>
            </a:r>
            <a:r>
              <a:rPr lang="el-GR" sz="1600" dirty="0"/>
              <a:t>εξοπλισμός</a:t>
            </a:r>
            <a:r>
              <a:rPr lang="el-GR" sz="1600" dirty="0" smtClean="0"/>
              <a:t>.</a:t>
            </a:r>
          </a:p>
          <a:p>
            <a:pPr marL="288925" indent="-288925" algn="just" eaLnBrk="0" hangingPunct="0">
              <a:lnSpc>
                <a:spcPct val="120000"/>
              </a:lnSpc>
              <a:spcBef>
                <a:spcPts val="1200"/>
              </a:spcBef>
              <a:spcAft>
                <a:spcPts val="300"/>
              </a:spcAft>
              <a:buClr>
                <a:srgbClr val="00467A"/>
              </a:buClr>
              <a:buFont typeface="Wingdings" pitchFamily="2" charset="2"/>
              <a:buChar char="Ø"/>
            </a:pPr>
            <a:r>
              <a:rPr lang="el-GR" sz="1600" dirty="0" smtClean="0"/>
              <a:t>Ως </a:t>
            </a:r>
            <a:r>
              <a:rPr lang="el-GR" sz="1600" dirty="0"/>
              <a:t>προς τη διαθεσιμότητα:</a:t>
            </a:r>
          </a:p>
          <a:p>
            <a:pPr marL="511175" lvl="1" indent="-228600" algn="just" eaLnBrk="0" hangingPunct="0">
              <a:lnSpc>
                <a:spcPct val="120000"/>
              </a:lnSpc>
              <a:spcAft>
                <a:spcPts val="300"/>
              </a:spcAft>
              <a:buClr>
                <a:srgbClr val="00467A"/>
              </a:buClr>
              <a:buFont typeface="Courier New" panose="02070309020205020404" pitchFamily="49" charset="0"/>
              <a:buChar char="o"/>
            </a:pPr>
            <a:r>
              <a:rPr lang="el-GR" dirty="0" smtClean="0"/>
              <a:t>Δ</a:t>
            </a:r>
            <a:r>
              <a:rPr lang="el-GR" sz="1600" dirty="0" smtClean="0"/>
              <a:t>ιαθέσιμοι </a:t>
            </a:r>
            <a:r>
              <a:rPr lang="el-GR" sz="1600" dirty="0"/>
              <a:t>σε μεγάλο </a:t>
            </a:r>
            <a:r>
              <a:rPr lang="el-GR" sz="1600" dirty="0" smtClean="0"/>
              <a:t>αριθμό, πχ, ανειδίκευτοι εργάτες, εξοπλισμός </a:t>
            </a:r>
            <a:r>
              <a:rPr lang="el-GR" sz="1600" dirty="0"/>
              <a:t>γενικής </a:t>
            </a:r>
            <a:r>
              <a:rPr lang="el-GR" sz="1600" dirty="0" smtClean="0"/>
              <a:t>εφαρμογής,</a:t>
            </a:r>
            <a:endParaRPr lang="el-GR" sz="1600" dirty="0"/>
          </a:p>
          <a:p>
            <a:pPr marL="511175" lvl="1" indent="-228600" algn="just" eaLnBrk="0" hangingPunct="0">
              <a:lnSpc>
                <a:spcPct val="120000"/>
              </a:lnSpc>
              <a:spcAft>
                <a:spcPts val="300"/>
              </a:spcAft>
              <a:buClr>
                <a:srgbClr val="00467A"/>
              </a:buClr>
              <a:buFont typeface="Courier New" panose="02070309020205020404" pitchFamily="49" charset="0"/>
              <a:buChar char="o"/>
            </a:pPr>
            <a:r>
              <a:rPr lang="el-GR" sz="1600" dirty="0" smtClean="0"/>
              <a:t>Σπάνιοι </a:t>
            </a:r>
            <a:r>
              <a:rPr lang="el-GR" sz="1600" dirty="0"/>
              <a:t>ή διαθέσιμοι σε περιορισμένο αριθμό με μεγάλο </a:t>
            </a:r>
            <a:r>
              <a:rPr lang="el-GR" sz="1600" dirty="0" smtClean="0"/>
              <a:t>κόστος, πχ ειδικός εξοπλισμός</a:t>
            </a:r>
            <a:r>
              <a:rPr lang="el-GR" sz="1600" dirty="0"/>
              <a:t>, εξειδικευμένοι σύμβουλοι, δυσεύρετα </a:t>
            </a:r>
            <a:r>
              <a:rPr lang="el-GR" sz="1600" dirty="0" smtClean="0"/>
              <a:t>υλικά.</a:t>
            </a:r>
            <a:endParaRPr lang="el-GR" sz="1600" dirty="0"/>
          </a:p>
        </p:txBody>
      </p:sp>
    </p:spTree>
    <p:extLst>
      <p:ext uri="{BB962C8B-B14F-4D97-AF65-F5344CB8AC3E}">
        <p14:creationId xmlns:p14="http://schemas.microsoft.com/office/powerpoint/2010/main" xmlns="" val="2743551291"/>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61665"/>
          </a:xfrm>
          <a:prstGeom prst="rect">
            <a:avLst/>
          </a:prstGeom>
          <a:noFill/>
        </p:spPr>
        <p:txBody>
          <a:bodyPr wrap="square" rtlCol="0">
            <a:spAutoFit/>
          </a:bodyPr>
          <a:lstStyle/>
          <a:p>
            <a:pPr algn="ctr"/>
            <a:r>
              <a:rPr lang="el-GR" sz="2400" b="1" dirty="0">
                <a:solidFill>
                  <a:srgbClr val="00467A"/>
                </a:solidFill>
              </a:rPr>
              <a:t>Η μέθοδος της παραγόμενης αξίας</a:t>
            </a:r>
            <a:endParaRPr lang="el-GR" sz="2200" b="1" dirty="0">
              <a:solidFill>
                <a:srgbClr val="00467A"/>
              </a:solidFill>
            </a:endParaRPr>
          </a:p>
        </p:txBody>
      </p:sp>
      <p:sp>
        <p:nvSpPr>
          <p:cNvPr id="61" name="Rectangle 60"/>
          <p:cNvSpPr/>
          <p:nvPr/>
        </p:nvSpPr>
        <p:spPr>
          <a:xfrm>
            <a:off x="0" y="571500"/>
            <a:ext cx="9144000" cy="5820055"/>
          </a:xfrm>
          <a:prstGeom prst="rect">
            <a:avLst/>
          </a:prstGeom>
        </p:spPr>
        <p:txBody>
          <a:bodyPr wrap="square">
            <a:spAutoFit/>
          </a:bodyPr>
          <a:lstStyle/>
          <a:p>
            <a:pPr algn="just">
              <a:lnSpc>
                <a:spcPct val="120000"/>
              </a:lnSpc>
              <a:spcAft>
                <a:spcPts val="600"/>
              </a:spcAft>
            </a:pPr>
            <a:r>
              <a:rPr lang="el-GR" sz="1600" dirty="0" smtClean="0"/>
              <a:t>Επιπλέον, στους χρόνους ελέγχου </a:t>
            </a:r>
            <a:r>
              <a:rPr lang="en-US" sz="1600" i="1" dirty="0" err="1" smtClean="0"/>
              <a:t>t</a:t>
            </a:r>
            <a:r>
              <a:rPr lang="en-US" sz="1600" i="1" baseline="-25000" dirty="0" err="1" smtClean="0"/>
              <a:t>i</a:t>
            </a:r>
            <a:r>
              <a:rPr lang="el-GR" sz="1600" dirty="0" smtClean="0"/>
              <a:t> καταγράφεται το πραγματικό δαπανηθέν κόστος και κατασκευάζεται η καμπύλη </a:t>
            </a:r>
            <a:r>
              <a:rPr lang="en-US" sz="1600" b="1" i="1" dirty="0" err="1"/>
              <a:t>A</a:t>
            </a:r>
            <a:r>
              <a:rPr lang="en-US" sz="1600" i="1" dirty="0" err="1"/>
              <a:t>CW</a:t>
            </a:r>
            <a:r>
              <a:rPr lang="en-US" sz="1600" b="1" i="1" dirty="0" err="1"/>
              <a:t>P</a:t>
            </a:r>
            <a:r>
              <a:rPr lang="en-US" sz="1600" i="1" dirty="0"/>
              <a:t> </a:t>
            </a:r>
            <a:r>
              <a:rPr lang="en-US" sz="1600" dirty="0"/>
              <a:t>(</a:t>
            </a:r>
            <a:r>
              <a:rPr lang="en-US" sz="1600" b="1" dirty="0"/>
              <a:t>A</a:t>
            </a:r>
            <a:r>
              <a:rPr lang="en-US" sz="1600" dirty="0"/>
              <a:t>ctual </a:t>
            </a:r>
            <a:r>
              <a:rPr lang="en-US" sz="1600" dirty="0" smtClean="0"/>
              <a:t>cost </a:t>
            </a:r>
            <a:r>
              <a:rPr lang="en-US" sz="1600" dirty="0"/>
              <a:t>for </a:t>
            </a:r>
            <a:r>
              <a:rPr lang="en-US" sz="1600" dirty="0" smtClean="0"/>
              <a:t>work </a:t>
            </a:r>
            <a:r>
              <a:rPr lang="en-US" sz="1600" b="1" dirty="0"/>
              <a:t>P</a:t>
            </a:r>
            <a:r>
              <a:rPr lang="en-US" sz="1600" dirty="0"/>
              <a:t>erformed</a:t>
            </a:r>
            <a:r>
              <a:rPr lang="en-US" sz="1600" dirty="0" smtClean="0"/>
              <a:t>)</a:t>
            </a:r>
            <a:r>
              <a:rPr lang="el-GR" sz="1600" dirty="0" smtClean="0"/>
              <a:t>. </a:t>
            </a:r>
            <a:endParaRPr lang="en-US" sz="1600" dirty="0" smtClean="0"/>
          </a:p>
          <a:p>
            <a:pPr algn="just">
              <a:lnSpc>
                <a:spcPct val="120000"/>
              </a:lnSpc>
              <a:spcAft>
                <a:spcPts val="600"/>
              </a:spcAft>
            </a:pPr>
            <a:r>
              <a:rPr lang="el-GR" sz="1600" dirty="0"/>
              <a:t>Στο κόστος </a:t>
            </a:r>
            <a:r>
              <a:rPr lang="el-GR" sz="1600" i="1" dirty="0" err="1"/>
              <a:t>ACWP</a:t>
            </a:r>
            <a:r>
              <a:rPr lang="el-GR" sz="1600" dirty="0"/>
              <a:t> πρέπει να συνυπολογιστούν και </a:t>
            </a:r>
            <a:r>
              <a:rPr lang="el-GR" sz="1600" dirty="0" smtClean="0"/>
              <a:t>οι</a:t>
            </a:r>
            <a:r>
              <a:rPr lang="en-US" sz="1600" dirty="0" smtClean="0"/>
              <a:t> </a:t>
            </a:r>
            <a:r>
              <a:rPr lang="el-GR" sz="1600" dirty="0" smtClean="0"/>
              <a:t>δαπάνες </a:t>
            </a:r>
            <a:r>
              <a:rPr lang="el-GR" sz="1600" dirty="0"/>
              <a:t>που αντιστοιχούν στο </a:t>
            </a:r>
            <a:r>
              <a:rPr lang="el-GR" sz="1600" dirty="0" err="1"/>
              <a:t>εκτελεσθέν</a:t>
            </a:r>
            <a:r>
              <a:rPr lang="el-GR" sz="1600" dirty="0"/>
              <a:t> </a:t>
            </a:r>
            <a:r>
              <a:rPr lang="el-GR" sz="1600" dirty="0" smtClean="0"/>
              <a:t>τμήμα του </a:t>
            </a:r>
            <a:r>
              <a:rPr lang="el-GR" sz="1600" dirty="0"/>
              <a:t>έργου έστω και αν αυτές </a:t>
            </a:r>
            <a:r>
              <a:rPr lang="el-GR" sz="1600" dirty="0" smtClean="0"/>
              <a:t>δεν</a:t>
            </a:r>
            <a:r>
              <a:rPr lang="en-US" sz="1600" dirty="0" smtClean="0"/>
              <a:t> </a:t>
            </a:r>
            <a:r>
              <a:rPr lang="el-GR" sz="1600" dirty="0" smtClean="0"/>
              <a:t>έχουν </a:t>
            </a:r>
            <a:r>
              <a:rPr lang="el-GR" sz="1600" dirty="0"/>
              <a:t>καταβληθεί ακόμα (π.χ. </a:t>
            </a:r>
            <a:r>
              <a:rPr lang="el-GR" sz="1600" dirty="0" smtClean="0"/>
              <a:t>ένα </a:t>
            </a:r>
            <a:r>
              <a:rPr lang="el-GR" sz="1600" dirty="0"/>
              <a:t>ποσοστό των πληρωμών για υλικά </a:t>
            </a:r>
            <a:r>
              <a:rPr lang="el-GR" sz="1600" dirty="0" smtClean="0"/>
              <a:t>γίνεται</a:t>
            </a:r>
            <a:r>
              <a:rPr lang="en-US" sz="1600" dirty="0" smtClean="0"/>
              <a:t> </a:t>
            </a:r>
            <a:r>
              <a:rPr lang="el-GR" sz="1600" dirty="0" smtClean="0"/>
              <a:t>ένα </a:t>
            </a:r>
            <a:r>
              <a:rPr lang="el-GR" sz="1600" dirty="0"/>
              <a:t>μήνα αργότερα από την παραλαβή τους). Σε διαφορετική περίπτωση, η </a:t>
            </a:r>
            <a:r>
              <a:rPr lang="el-GR" sz="1600" dirty="0" smtClean="0"/>
              <a:t>ανάλυση </a:t>
            </a:r>
            <a:r>
              <a:rPr lang="el-GR" sz="1600" dirty="0"/>
              <a:t>δίνει μια παραπλανητική εικόνα ως προς το </a:t>
            </a:r>
            <a:r>
              <a:rPr lang="el-GR" sz="1600" dirty="0" smtClean="0"/>
              <a:t>κόστος, ευνοϊκότερη της πραγματικής.</a:t>
            </a:r>
          </a:p>
          <a:p>
            <a:pPr algn="just">
              <a:lnSpc>
                <a:spcPct val="120000"/>
              </a:lnSpc>
              <a:spcBef>
                <a:spcPts val="1200"/>
              </a:spcBef>
              <a:spcAft>
                <a:spcPts val="600"/>
              </a:spcAft>
            </a:pPr>
            <a:r>
              <a:rPr lang="el-GR" sz="1600" b="1" dirty="0" smtClean="0"/>
              <a:t>Για το παράδειγμα, ισχύει:</a:t>
            </a:r>
          </a:p>
          <a:p>
            <a:pPr marL="285750" indent="-285750" algn="just">
              <a:lnSpc>
                <a:spcPct val="120000"/>
              </a:lnSpc>
              <a:spcBef>
                <a:spcPts val="600"/>
              </a:spcBef>
              <a:spcAft>
                <a:spcPts val="600"/>
              </a:spcAft>
              <a:buClr>
                <a:srgbClr val="00467A"/>
              </a:buClr>
              <a:buFont typeface="Wingdings" panose="05000000000000000000" pitchFamily="2" charset="2"/>
              <a:buChar char="Ø"/>
            </a:pPr>
            <a:r>
              <a:rPr lang="el-GR" sz="1600" dirty="0" smtClean="0"/>
              <a:t>Προϋπολογισμός: </a:t>
            </a:r>
            <a:r>
              <a:rPr lang="en-US" sz="1600" i="1" dirty="0" smtClean="0"/>
              <a:t>BAC</a:t>
            </a:r>
            <a:r>
              <a:rPr lang="en-US" sz="1600" dirty="0" smtClean="0"/>
              <a:t> = 15000 </a:t>
            </a:r>
            <a:r>
              <a:rPr lang="el-GR" sz="1600" dirty="0" smtClean="0"/>
              <a:t>Ευρώ</a:t>
            </a:r>
          </a:p>
          <a:p>
            <a:pPr marL="285750" indent="-285750" algn="just">
              <a:lnSpc>
                <a:spcPct val="120000"/>
              </a:lnSpc>
              <a:spcBef>
                <a:spcPts val="600"/>
              </a:spcBef>
              <a:spcAft>
                <a:spcPts val="600"/>
              </a:spcAft>
              <a:buClr>
                <a:srgbClr val="00467A"/>
              </a:buClr>
              <a:buFont typeface="Wingdings" panose="05000000000000000000" pitchFamily="2" charset="2"/>
              <a:buChar char="Ø"/>
            </a:pPr>
            <a:r>
              <a:rPr lang="el-GR" sz="1600" dirty="0" smtClean="0"/>
              <a:t>Ποσοστό ολοκλήρωσης στο </a:t>
            </a:r>
            <a:r>
              <a:rPr lang="en-US" sz="1600" dirty="0" smtClean="0"/>
              <a:t>t=4 </a:t>
            </a:r>
            <a:r>
              <a:rPr lang="el-GR" sz="1600" dirty="0" smtClean="0"/>
              <a:t>μήνες: </a:t>
            </a:r>
            <a:r>
              <a:rPr lang="en-US" sz="1600" i="1" dirty="0" smtClean="0"/>
              <a:t>PC</a:t>
            </a:r>
            <a:r>
              <a:rPr lang="en-US" sz="1600" dirty="0" smtClean="0"/>
              <a:t>(4) = 30%</a:t>
            </a:r>
          </a:p>
          <a:p>
            <a:pPr marL="285750" indent="-285750">
              <a:lnSpc>
                <a:spcPct val="120000"/>
              </a:lnSpc>
              <a:spcBef>
                <a:spcPts val="600"/>
              </a:spcBef>
              <a:spcAft>
                <a:spcPts val="600"/>
              </a:spcAft>
              <a:buClr>
                <a:srgbClr val="00467A"/>
              </a:buClr>
              <a:buFont typeface="Wingdings" panose="05000000000000000000" pitchFamily="2" charset="2"/>
              <a:buChar char="Ø"/>
            </a:pPr>
            <a:r>
              <a:rPr lang="el-GR" sz="1600" dirty="0" smtClean="0"/>
              <a:t>Προϋπολογισθέν κόστος </a:t>
            </a:r>
            <a:r>
              <a:rPr lang="el-GR" sz="1600" b="1" dirty="0" smtClean="0"/>
              <a:t>προγραμματισμένων</a:t>
            </a:r>
            <a:r>
              <a:rPr lang="el-GR" sz="1600" dirty="0" smtClean="0"/>
              <a:t> εργασιών μέχρι το </a:t>
            </a:r>
            <a:r>
              <a:rPr lang="en-US" sz="1600" dirty="0" smtClean="0"/>
              <a:t>t=4 </a:t>
            </a:r>
            <a:r>
              <a:rPr lang="el-GR" sz="1600" dirty="0" smtClean="0"/>
              <a:t>μήνες:       </a:t>
            </a:r>
            <a:r>
              <a:rPr lang="en-US" sz="1600" i="1" dirty="0" err="1" smtClean="0"/>
              <a:t>BCWS</a:t>
            </a:r>
            <a:r>
              <a:rPr lang="en-US" sz="1600" dirty="0" smtClean="0"/>
              <a:t>(4) = 5000 </a:t>
            </a:r>
            <a:r>
              <a:rPr lang="el-GR" sz="1600" dirty="0" smtClean="0"/>
              <a:t>Ευρώ</a:t>
            </a:r>
          </a:p>
          <a:p>
            <a:pPr marL="285750" indent="-285750">
              <a:lnSpc>
                <a:spcPct val="120000"/>
              </a:lnSpc>
              <a:spcBef>
                <a:spcPts val="600"/>
              </a:spcBef>
              <a:spcAft>
                <a:spcPts val="600"/>
              </a:spcAft>
              <a:buClr>
                <a:srgbClr val="00467A"/>
              </a:buClr>
              <a:buFont typeface="Wingdings" panose="05000000000000000000" pitchFamily="2" charset="2"/>
              <a:buChar char="Ø"/>
            </a:pPr>
            <a:r>
              <a:rPr lang="el-GR" sz="1600" dirty="0" smtClean="0"/>
              <a:t>Προϋπολογισθέν </a:t>
            </a:r>
            <a:r>
              <a:rPr lang="el-GR" sz="1600" dirty="0"/>
              <a:t>κόστος </a:t>
            </a:r>
            <a:r>
              <a:rPr lang="el-GR" sz="1600" b="1" dirty="0" smtClean="0"/>
              <a:t>εκτελεσθέντων</a:t>
            </a:r>
            <a:r>
              <a:rPr lang="el-GR" sz="1600" dirty="0" smtClean="0"/>
              <a:t> </a:t>
            </a:r>
            <a:r>
              <a:rPr lang="el-GR" sz="1600" dirty="0"/>
              <a:t>εργασιών μέχρι το </a:t>
            </a:r>
            <a:r>
              <a:rPr lang="en-US" sz="1600" dirty="0" smtClean="0"/>
              <a:t>t=4 </a:t>
            </a:r>
            <a:r>
              <a:rPr lang="el-GR" sz="1600" dirty="0" smtClean="0"/>
              <a:t>μήνες</a:t>
            </a:r>
            <a:r>
              <a:rPr lang="el-GR" sz="1600" dirty="0"/>
              <a:t>: </a:t>
            </a:r>
            <a:r>
              <a:rPr lang="en-US" sz="1600" dirty="0" smtClean="0"/>
              <a:t>              </a:t>
            </a:r>
            <a:r>
              <a:rPr lang="en-US" sz="1600" i="1" dirty="0" err="1" smtClean="0"/>
              <a:t>BCWP</a:t>
            </a:r>
            <a:r>
              <a:rPr lang="en-US" sz="1600" dirty="0" smtClean="0"/>
              <a:t>(4</a:t>
            </a:r>
            <a:r>
              <a:rPr lang="en-US" sz="1600" dirty="0"/>
              <a:t>) = </a:t>
            </a:r>
            <a:r>
              <a:rPr lang="en-US" sz="1600" i="1" dirty="0"/>
              <a:t>PC</a:t>
            </a:r>
            <a:r>
              <a:rPr lang="en-US" sz="1600" dirty="0"/>
              <a:t>(4) </a:t>
            </a:r>
            <a:r>
              <a:rPr lang="en-US" sz="1600" dirty="0" smtClean="0"/>
              <a:t>×</a:t>
            </a:r>
            <a:r>
              <a:rPr lang="el-GR" sz="1600" dirty="0" smtClean="0"/>
              <a:t> </a:t>
            </a:r>
            <a:r>
              <a:rPr lang="en-US" sz="1600" i="1" dirty="0"/>
              <a:t>BAC </a:t>
            </a:r>
            <a:r>
              <a:rPr lang="el-GR" sz="1600" i="1" dirty="0" smtClean="0"/>
              <a:t> = </a:t>
            </a:r>
            <a:r>
              <a:rPr lang="el-GR" sz="1600" dirty="0" smtClean="0"/>
              <a:t>30%</a:t>
            </a:r>
            <a:r>
              <a:rPr lang="en-US" sz="1600" dirty="0" smtClean="0"/>
              <a:t> </a:t>
            </a:r>
            <a:r>
              <a:rPr lang="en-US" sz="1600" dirty="0"/>
              <a:t>×</a:t>
            </a:r>
            <a:r>
              <a:rPr lang="el-GR" sz="1600" dirty="0"/>
              <a:t> </a:t>
            </a:r>
            <a:r>
              <a:rPr lang="el-GR" sz="1600" dirty="0" smtClean="0"/>
              <a:t>15000</a:t>
            </a:r>
            <a:r>
              <a:rPr lang="en-US" sz="1600" i="1" dirty="0" smtClean="0"/>
              <a:t> </a:t>
            </a:r>
            <a:r>
              <a:rPr lang="el-GR" sz="1600" i="1" dirty="0" smtClean="0"/>
              <a:t>= </a:t>
            </a:r>
            <a:r>
              <a:rPr lang="el-GR" sz="1600" dirty="0" smtClean="0"/>
              <a:t>45</a:t>
            </a:r>
            <a:r>
              <a:rPr lang="en-US" sz="1600" dirty="0" smtClean="0"/>
              <a:t>00 </a:t>
            </a:r>
            <a:r>
              <a:rPr lang="el-GR" sz="1600" dirty="0" smtClean="0"/>
              <a:t>Ευρώ</a:t>
            </a:r>
          </a:p>
          <a:p>
            <a:pPr marL="285750" indent="-285750">
              <a:lnSpc>
                <a:spcPct val="120000"/>
              </a:lnSpc>
              <a:spcAft>
                <a:spcPts val="600"/>
              </a:spcAft>
              <a:buClr>
                <a:srgbClr val="00467A"/>
              </a:buClr>
              <a:buFont typeface="Wingdings" panose="05000000000000000000" pitchFamily="2" charset="2"/>
              <a:buChar char="Ø"/>
            </a:pPr>
            <a:r>
              <a:rPr lang="el-GR" sz="1600" dirty="0" smtClean="0"/>
              <a:t>Πραγματικό κόστος για τις εργασίες που έχουν εκτελεστεί μέχρι το </a:t>
            </a:r>
            <a:r>
              <a:rPr lang="en-US" sz="1600" smtClean="0"/>
              <a:t>t=4 </a:t>
            </a:r>
            <a:r>
              <a:rPr lang="el-GR" sz="1600" smtClean="0"/>
              <a:t>μήνες</a:t>
            </a:r>
            <a:r>
              <a:rPr lang="el-GR" sz="1600" dirty="0"/>
              <a:t>: </a:t>
            </a:r>
            <a:r>
              <a:rPr lang="en-US" sz="1600" dirty="0"/>
              <a:t>              </a:t>
            </a:r>
            <a:r>
              <a:rPr lang="el-GR" sz="1600" i="1" dirty="0" smtClean="0"/>
              <a:t>Α</a:t>
            </a:r>
            <a:r>
              <a:rPr lang="en-US" sz="1600" i="1" dirty="0" err="1" smtClean="0"/>
              <a:t>CWP</a:t>
            </a:r>
            <a:r>
              <a:rPr lang="en-US" sz="1600" dirty="0" smtClean="0"/>
              <a:t>(4</a:t>
            </a:r>
            <a:r>
              <a:rPr lang="en-US" sz="1600" dirty="0"/>
              <a:t>) = </a:t>
            </a:r>
            <a:r>
              <a:rPr lang="el-GR" sz="1600" dirty="0" smtClean="0"/>
              <a:t>4800</a:t>
            </a:r>
            <a:r>
              <a:rPr lang="en-US" sz="1600" dirty="0" smtClean="0"/>
              <a:t> </a:t>
            </a:r>
            <a:r>
              <a:rPr lang="el-GR" sz="1600" dirty="0"/>
              <a:t>Ευρώ</a:t>
            </a:r>
          </a:p>
        </p:txBody>
      </p:sp>
    </p:spTree>
    <p:extLst>
      <p:ext uri="{BB962C8B-B14F-4D97-AF65-F5344CB8AC3E}">
        <p14:creationId xmlns:p14="http://schemas.microsoft.com/office/powerpoint/2010/main" xmlns="" val="2250332896"/>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61665"/>
          </a:xfrm>
          <a:prstGeom prst="rect">
            <a:avLst/>
          </a:prstGeom>
          <a:noFill/>
        </p:spPr>
        <p:txBody>
          <a:bodyPr wrap="square" rtlCol="0">
            <a:spAutoFit/>
          </a:bodyPr>
          <a:lstStyle/>
          <a:p>
            <a:pPr algn="ctr"/>
            <a:r>
              <a:rPr lang="el-GR" sz="2400" b="1" dirty="0">
                <a:solidFill>
                  <a:srgbClr val="00467A"/>
                </a:solidFill>
              </a:rPr>
              <a:t>Η μέθοδος της παραγόμενης αξίας</a:t>
            </a:r>
            <a:endParaRPr lang="el-GR" sz="2200" b="1" dirty="0">
              <a:solidFill>
                <a:srgbClr val="00467A"/>
              </a:solidFill>
            </a:endParaRPr>
          </a:p>
        </p:txBody>
      </p:sp>
      <p:sp>
        <p:nvSpPr>
          <p:cNvPr id="4" name="Rectangle 3"/>
          <p:cNvSpPr/>
          <p:nvPr/>
        </p:nvSpPr>
        <p:spPr>
          <a:xfrm>
            <a:off x="0" y="609600"/>
            <a:ext cx="9144000" cy="338041"/>
          </a:xfrm>
          <a:prstGeom prst="rect">
            <a:avLst/>
          </a:prstGeom>
        </p:spPr>
        <p:txBody>
          <a:bodyPr wrap="square">
            <a:spAutoFit/>
          </a:bodyPr>
          <a:lstStyle/>
          <a:p>
            <a:pPr algn="just">
              <a:lnSpc>
                <a:spcPct val="110000"/>
              </a:lnSpc>
              <a:spcBef>
                <a:spcPts val="1800"/>
              </a:spcBef>
              <a:spcAft>
                <a:spcPts val="600"/>
              </a:spcAft>
            </a:pPr>
            <a:r>
              <a:rPr lang="el-GR" sz="1600" b="1" dirty="0" smtClean="0"/>
              <a:t>Καμπύλες μεθόδου παραγόμενης αξίας</a:t>
            </a:r>
            <a:endParaRPr lang="el-GR" sz="1600" dirty="0"/>
          </a:p>
        </p:txBody>
      </p:sp>
      <p:pic>
        <p:nvPicPr>
          <p:cNvPr id="2" name="Picture 1"/>
          <p:cNvPicPr>
            <a:picLocks noChangeAspect="1"/>
          </p:cNvPicPr>
          <p:nvPr/>
        </p:nvPicPr>
        <p:blipFill rotWithShape="1">
          <a:blip r:embed="rId3" cstate="print"/>
          <a:srcRect l="30000" t="13556" r="10555" b="4667"/>
          <a:stretch/>
        </p:blipFill>
        <p:spPr>
          <a:xfrm>
            <a:off x="1565501" y="1078346"/>
            <a:ext cx="6012997" cy="5170054"/>
          </a:xfrm>
          <a:prstGeom prst="rect">
            <a:avLst/>
          </a:prstGeom>
          <a:noFill/>
          <a:ln w="19050">
            <a:solidFill>
              <a:srgbClr val="00467A"/>
            </a:solidFill>
            <a:miter lim="800000"/>
            <a:headEnd/>
            <a:tailEnd/>
          </a:ln>
        </p:spPr>
      </p:pic>
      <p:cxnSp>
        <p:nvCxnSpPr>
          <p:cNvPr id="5" name="Straight Arrow Connector 4"/>
          <p:cNvCxnSpPr/>
          <p:nvPr/>
        </p:nvCxnSpPr>
        <p:spPr>
          <a:xfrm>
            <a:off x="4354033" y="5987901"/>
            <a:ext cx="0" cy="274320"/>
          </a:xfrm>
          <a:prstGeom prst="straightConnector1">
            <a:avLst/>
          </a:prstGeom>
          <a:ln w="190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26034" y="6166333"/>
            <a:ext cx="2034531" cy="276999"/>
          </a:xfrm>
          <a:prstGeom prst="rect">
            <a:avLst/>
          </a:prstGeom>
          <a:solidFill>
            <a:schemeClr val="bg2"/>
          </a:solidFill>
        </p:spPr>
        <p:txBody>
          <a:bodyPr wrap="none" rtlCol="0">
            <a:spAutoFit/>
          </a:bodyPr>
          <a:lstStyle/>
          <a:p>
            <a:r>
              <a:rPr lang="el-GR" sz="1200" dirty="0" smtClean="0"/>
              <a:t>Χρονικό σημείο ελέγχου</a:t>
            </a:r>
            <a:endParaRPr lang="en-US" sz="1200" dirty="0"/>
          </a:p>
        </p:txBody>
      </p:sp>
      <p:cxnSp>
        <p:nvCxnSpPr>
          <p:cNvPr id="11" name="Straight Connector 10"/>
          <p:cNvCxnSpPr/>
          <p:nvPr/>
        </p:nvCxnSpPr>
        <p:spPr>
          <a:xfrm flipH="1">
            <a:off x="1773866" y="2319668"/>
            <a:ext cx="4267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29565" y="2095834"/>
            <a:ext cx="532518" cy="276999"/>
          </a:xfrm>
          <a:prstGeom prst="rect">
            <a:avLst/>
          </a:prstGeom>
          <a:noFill/>
        </p:spPr>
        <p:txBody>
          <a:bodyPr wrap="none" rtlCol="0">
            <a:spAutoFit/>
          </a:bodyPr>
          <a:lstStyle/>
          <a:p>
            <a:r>
              <a:rPr lang="en-US" sz="1200" b="1" dirty="0" smtClean="0"/>
              <a:t>BAC</a:t>
            </a:r>
            <a:endParaRPr lang="en-US" sz="1200" b="1" dirty="0"/>
          </a:p>
        </p:txBody>
      </p:sp>
      <p:sp>
        <p:nvSpPr>
          <p:cNvPr id="3" name="Oval 2"/>
          <p:cNvSpPr/>
          <p:nvPr/>
        </p:nvSpPr>
        <p:spPr>
          <a:xfrm>
            <a:off x="4320133" y="287600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07466" y="3530511"/>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9000" y="442783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43200" y="528066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743200" y="5658240"/>
            <a:ext cx="72000" cy="720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3429000" y="5261082"/>
            <a:ext cx="72000" cy="720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3907466" y="4841971"/>
            <a:ext cx="72000" cy="720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4318033" y="4374492"/>
            <a:ext cx="72000" cy="720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2708275" y="4457483"/>
            <a:ext cx="34925" cy="803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08275" y="4457482"/>
            <a:ext cx="6646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708275" y="3594582"/>
            <a:ext cx="1101725" cy="869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10834" y="4304721"/>
            <a:ext cx="869395" cy="246221"/>
          </a:xfrm>
          <a:prstGeom prst="rect">
            <a:avLst/>
          </a:prstGeom>
          <a:solidFill>
            <a:schemeClr val="bg2"/>
          </a:solidFill>
        </p:spPr>
        <p:txBody>
          <a:bodyPr wrap="square" lIns="0" tIns="0" rIns="0" bIns="0" rtlCol="0">
            <a:spAutoFit/>
          </a:bodyPr>
          <a:lstStyle/>
          <a:p>
            <a:pPr algn="ctr"/>
            <a:r>
              <a:rPr lang="el-GR" sz="800" dirty="0" smtClean="0"/>
              <a:t>Προγενέστεροι έλεγχοι</a:t>
            </a:r>
            <a:endParaRPr lang="en-US" sz="800" dirty="0"/>
          </a:p>
        </p:txBody>
      </p:sp>
    </p:spTree>
    <p:extLst>
      <p:ext uri="{BB962C8B-B14F-4D97-AF65-F5344CB8AC3E}">
        <p14:creationId xmlns:p14="http://schemas.microsoft.com/office/powerpoint/2010/main" xmlns="" val="1112094910"/>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61665"/>
          </a:xfrm>
          <a:prstGeom prst="rect">
            <a:avLst/>
          </a:prstGeom>
          <a:noFill/>
        </p:spPr>
        <p:txBody>
          <a:bodyPr wrap="square" rtlCol="0">
            <a:spAutoFit/>
          </a:bodyPr>
          <a:lstStyle/>
          <a:p>
            <a:pPr algn="ctr"/>
            <a:r>
              <a:rPr lang="el-GR" sz="2400" b="1" dirty="0">
                <a:solidFill>
                  <a:srgbClr val="00467A"/>
                </a:solidFill>
              </a:rPr>
              <a:t>Η μέθοδος της παραγόμενης αξίας</a:t>
            </a:r>
            <a:endParaRPr lang="el-GR" sz="2200" b="1" dirty="0">
              <a:solidFill>
                <a:srgbClr val="00467A"/>
              </a:solidFill>
            </a:endParaRPr>
          </a:p>
        </p:txBody>
      </p:sp>
      <p:sp>
        <p:nvSpPr>
          <p:cNvPr id="5" name="Rectangle 4"/>
          <p:cNvSpPr/>
          <p:nvPr/>
        </p:nvSpPr>
        <p:spPr>
          <a:xfrm>
            <a:off x="0" y="571500"/>
            <a:ext cx="9144000" cy="6001643"/>
          </a:xfrm>
          <a:prstGeom prst="rect">
            <a:avLst/>
          </a:prstGeom>
        </p:spPr>
        <p:txBody>
          <a:bodyPr wrap="square">
            <a:spAutoFit/>
          </a:bodyPr>
          <a:lstStyle/>
          <a:p>
            <a:pPr algn="just">
              <a:lnSpc>
                <a:spcPct val="120000"/>
              </a:lnSpc>
              <a:spcAft>
                <a:spcPts val="600"/>
              </a:spcAft>
            </a:pPr>
            <a:r>
              <a:rPr lang="el-GR" sz="1600" dirty="0" smtClean="0"/>
              <a:t>Σύμφωνα με τη μέθοδο παραγόμενης αξίας, η πορεία του έργου μπορεί να εκτιμηθεί από τις παρακάτω παραμέτρους:</a:t>
            </a:r>
          </a:p>
          <a:p>
            <a:pPr marL="285750" indent="-285750" algn="just">
              <a:lnSpc>
                <a:spcPct val="110000"/>
              </a:lnSpc>
              <a:spcBef>
                <a:spcPts val="1200"/>
              </a:spcBef>
              <a:spcAft>
                <a:spcPts val="600"/>
              </a:spcAft>
              <a:buClr>
                <a:srgbClr val="00467A"/>
              </a:buClr>
              <a:buFont typeface="Wingdings" panose="05000000000000000000" pitchFamily="2" charset="2"/>
              <a:buChar char="Ø"/>
            </a:pPr>
            <a:r>
              <a:rPr lang="el-GR" sz="1600" b="1" dirty="0" smtClean="0"/>
              <a:t>Απόκλιση χρονοδιαγράμματος </a:t>
            </a:r>
            <a:r>
              <a:rPr lang="el-GR" sz="1600" b="1" i="1" dirty="0" err="1" smtClean="0"/>
              <a:t>SV</a:t>
            </a:r>
            <a:r>
              <a:rPr lang="el-GR" sz="1600" dirty="0" smtClean="0"/>
              <a:t>: Εκφράζει την χρονική απόκλιση μεταξύ </a:t>
            </a:r>
            <a:r>
              <a:rPr lang="el-GR" sz="1600" dirty="0"/>
              <a:t>της προγραμματισμένης και της πραγματικής προόδου </a:t>
            </a:r>
            <a:r>
              <a:rPr lang="el-GR" sz="1600" dirty="0" smtClean="0"/>
              <a:t>του έργου</a:t>
            </a:r>
            <a:r>
              <a:rPr lang="en-US" sz="1600" dirty="0" smtClean="0"/>
              <a:t> </a:t>
            </a:r>
            <a:r>
              <a:rPr lang="el-GR" sz="1600" dirty="0" smtClean="0"/>
              <a:t>σε μια χρονική στιγμή. </a:t>
            </a:r>
          </a:p>
          <a:p>
            <a:pPr marL="282575" algn="just">
              <a:lnSpc>
                <a:spcPct val="120000"/>
              </a:lnSpc>
              <a:spcAft>
                <a:spcPts val="600"/>
              </a:spcAft>
              <a:buClr>
                <a:srgbClr val="00467A"/>
              </a:buClr>
            </a:pPr>
            <a:r>
              <a:rPr lang="el-GR" sz="1600" dirty="0" smtClean="0"/>
              <a:t>Η </a:t>
            </a:r>
            <a:r>
              <a:rPr lang="el-GR" sz="1600" dirty="0"/>
              <a:t>απόκλιση μετριέται </a:t>
            </a:r>
            <a:r>
              <a:rPr lang="el-GR" sz="1600" dirty="0" smtClean="0"/>
              <a:t>σε </a:t>
            </a:r>
            <a:r>
              <a:rPr lang="el-GR" sz="1600" dirty="0"/>
              <a:t>μονάδες κόστους </a:t>
            </a:r>
            <a:r>
              <a:rPr lang="el-GR" sz="1600" dirty="0" smtClean="0"/>
              <a:t>και </a:t>
            </a:r>
            <a:r>
              <a:rPr lang="el-GR" sz="1600" dirty="0"/>
              <a:t>όχι σε χρονικές </a:t>
            </a:r>
            <a:r>
              <a:rPr lang="el-GR" sz="1600" dirty="0" smtClean="0"/>
              <a:t>μονάδες. Συγκεκριμένα, η απόκλιση χρονοδιαγράμματος </a:t>
            </a:r>
            <a:r>
              <a:rPr lang="el-GR" sz="1600" i="1" dirty="0" smtClean="0"/>
              <a:t>SV</a:t>
            </a:r>
            <a:r>
              <a:rPr lang="el-GR" sz="1600" dirty="0" smtClean="0"/>
              <a:t> ορίζεται ως η </a:t>
            </a:r>
            <a:r>
              <a:rPr lang="el-GR" sz="1600" dirty="0"/>
              <a:t>διαφορά μεταξύ του </a:t>
            </a:r>
            <a:r>
              <a:rPr lang="el-GR" sz="1600" dirty="0" smtClean="0"/>
              <a:t>προϋπολογισθέντος κόστους </a:t>
            </a:r>
            <a:r>
              <a:rPr lang="el-GR" sz="1600" dirty="0"/>
              <a:t>της </a:t>
            </a:r>
            <a:r>
              <a:rPr lang="el-GR" sz="1600" dirty="0" smtClean="0"/>
              <a:t>εργασίας που </a:t>
            </a:r>
            <a:r>
              <a:rPr lang="el-GR" sz="1600" dirty="0"/>
              <a:t>έχει εκτελεστεί και του προϋπολογισθέντος κόστους της εργασίας που </a:t>
            </a:r>
            <a:r>
              <a:rPr lang="el-GR" sz="1600" dirty="0" smtClean="0"/>
              <a:t>έπρεπε να </a:t>
            </a:r>
            <a:r>
              <a:rPr lang="el-GR" sz="1600" dirty="0"/>
              <a:t>έχει εκτελεσθεί με βάση το </a:t>
            </a:r>
            <a:r>
              <a:rPr lang="el-GR" sz="1600" dirty="0" smtClean="0"/>
              <a:t>χρονοδιάγραμμα, ήτοι: </a:t>
            </a:r>
          </a:p>
          <a:p>
            <a:pPr marL="282575" indent="-282575" algn="just">
              <a:lnSpc>
                <a:spcPct val="120000"/>
              </a:lnSpc>
              <a:spcAft>
                <a:spcPts val="600"/>
              </a:spcAft>
            </a:pPr>
            <a:endParaRPr lang="el-GR" sz="1600" dirty="0" smtClean="0"/>
          </a:p>
          <a:p>
            <a:pPr marL="282575" indent="-282575" algn="just">
              <a:lnSpc>
                <a:spcPct val="120000"/>
              </a:lnSpc>
              <a:spcBef>
                <a:spcPts val="2400"/>
              </a:spcBef>
              <a:spcAft>
                <a:spcPts val="600"/>
              </a:spcAft>
            </a:pPr>
            <a:r>
              <a:rPr lang="el-GR" sz="1600" dirty="0" smtClean="0"/>
              <a:t>	Αν </a:t>
            </a:r>
            <a:r>
              <a:rPr lang="el-GR" sz="1600" i="1" dirty="0" smtClean="0"/>
              <a:t>SV</a:t>
            </a:r>
            <a:r>
              <a:rPr lang="en-US" sz="1600" dirty="0" smtClean="0"/>
              <a:t>(</a:t>
            </a:r>
            <a:r>
              <a:rPr lang="en-US" sz="1600" i="1" dirty="0" smtClean="0"/>
              <a:t>t</a:t>
            </a:r>
            <a:r>
              <a:rPr lang="en-US" sz="1600" dirty="0" smtClean="0"/>
              <a:t>)</a:t>
            </a:r>
            <a:r>
              <a:rPr lang="el-GR" sz="1600" i="1" dirty="0" smtClean="0"/>
              <a:t> </a:t>
            </a:r>
            <a:r>
              <a:rPr lang="el-GR" sz="1600" dirty="0"/>
              <a:t>&gt; 0, </a:t>
            </a:r>
            <a:r>
              <a:rPr lang="el-GR" sz="1600" dirty="0" smtClean="0"/>
              <a:t>τη χρονική στιγμή </a:t>
            </a:r>
            <a:r>
              <a:rPr lang="en-US" sz="1600" i="1" dirty="0" smtClean="0"/>
              <a:t>t</a:t>
            </a:r>
            <a:r>
              <a:rPr lang="en-US" sz="1600" dirty="0" smtClean="0"/>
              <a:t> </a:t>
            </a:r>
            <a:r>
              <a:rPr lang="el-GR" sz="1600" dirty="0" smtClean="0"/>
              <a:t>το </a:t>
            </a:r>
            <a:r>
              <a:rPr lang="el-GR" sz="1600" dirty="0"/>
              <a:t>έργο εξελίσσεται πιο γρήγορα από τον προγραμματισμό.</a:t>
            </a:r>
          </a:p>
          <a:p>
            <a:pPr marL="568325" indent="-285750" algn="just">
              <a:lnSpc>
                <a:spcPct val="120000"/>
              </a:lnSpc>
              <a:spcAft>
                <a:spcPts val="600"/>
              </a:spcAft>
              <a:buClr>
                <a:srgbClr val="00467A"/>
              </a:buClr>
              <a:buFont typeface="Courier New" panose="02070309020205020404" pitchFamily="49" charset="0"/>
              <a:buChar char="o"/>
            </a:pPr>
            <a:r>
              <a:rPr lang="el-GR" sz="1600" dirty="0"/>
              <a:t>Αν </a:t>
            </a:r>
            <a:r>
              <a:rPr lang="el-GR" sz="1600" i="1" dirty="0" err="1" smtClean="0"/>
              <a:t>SV</a:t>
            </a:r>
            <a:r>
              <a:rPr lang="en-US" sz="1600" dirty="0" smtClean="0"/>
              <a:t>(</a:t>
            </a:r>
            <a:r>
              <a:rPr lang="en-US" sz="1600" i="1" dirty="0" smtClean="0"/>
              <a:t>t</a:t>
            </a:r>
            <a:r>
              <a:rPr lang="en-US" sz="1600" dirty="0"/>
              <a:t>)</a:t>
            </a:r>
            <a:r>
              <a:rPr lang="el-GR" sz="1600" i="1" dirty="0" smtClean="0"/>
              <a:t> </a:t>
            </a:r>
            <a:r>
              <a:rPr lang="el-GR" sz="1600" dirty="0"/>
              <a:t>&lt; 0, το έργο παρουσιάζει καθυστέρηση</a:t>
            </a:r>
            <a:r>
              <a:rPr lang="el-GR" sz="1600" dirty="0" smtClean="0"/>
              <a:t>.</a:t>
            </a:r>
            <a:endParaRPr lang="en-US" sz="1600" dirty="0" smtClean="0"/>
          </a:p>
          <a:p>
            <a:pPr marL="282575" algn="just">
              <a:lnSpc>
                <a:spcPct val="120000"/>
              </a:lnSpc>
              <a:spcBef>
                <a:spcPts val="1200"/>
              </a:spcBef>
              <a:spcAft>
                <a:spcPts val="600"/>
              </a:spcAft>
              <a:buClr>
                <a:srgbClr val="00467A"/>
              </a:buClr>
            </a:pPr>
            <a:r>
              <a:rPr lang="el-GR" sz="1600" b="1" dirty="0" smtClean="0"/>
              <a:t>Για το παράδειγμα</a:t>
            </a:r>
            <a:r>
              <a:rPr lang="el-GR" sz="1600" dirty="0" smtClean="0"/>
              <a:t>: </a:t>
            </a:r>
            <a:r>
              <a:rPr lang="en-US" sz="1600" i="1" dirty="0" err="1" smtClean="0"/>
              <a:t>SV</a:t>
            </a:r>
            <a:r>
              <a:rPr lang="en-US" sz="1600" dirty="0" smtClean="0"/>
              <a:t>(4) = </a:t>
            </a:r>
            <a:r>
              <a:rPr lang="en-US" sz="1600" i="1" dirty="0" err="1" smtClean="0"/>
              <a:t>BCWP</a:t>
            </a:r>
            <a:r>
              <a:rPr lang="en-US" sz="1600" dirty="0" smtClean="0"/>
              <a:t>(4) - </a:t>
            </a:r>
            <a:r>
              <a:rPr lang="en-US" sz="1600" i="1" dirty="0" err="1" smtClean="0"/>
              <a:t>BCWS</a:t>
            </a:r>
            <a:r>
              <a:rPr lang="en-US" sz="1600" dirty="0" smtClean="0"/>
              <a:t>(4) = 4500 – 5000  = - 500 </a:t>
            </a:r>
            <a:r>
              <a:rPr lang="el-GR" sz="1600" dirty="0" smtClean="0"/>
              <a:t>Ευρώ</a:t>
            </a:r>
          </a:p>
          <a:p>
            <a:pPr marL="2460625" indent="-2178050" algn="just">
              <a:lnSpc>
                <a:spcPct val="120000"/>
              </a:lnSpc>
              <a:spcBef>
                <a:spcPts val="600"/>
              </a:spcBef>
              <a:spcAft>
                <a:spcPts val="600"/>
              </a:spcAft>
              <a:buClr>
                <a:srgbClr val="00467A"/>
              </a:buClr>
            </a:pPr>
            <a:r>
              <a:rPr lang="el-GR" sz="1600" dirty="0" smtClean="0"/>
              <a:t>	</a:t>
            </a:r>
            <a:r>
              <a:rPr lang="el-GR" sz="1600" b="1" dirty="0" smtClean="0"/>
              <a:t>Επομένως στο </a:t>
            </a:r>
            <a:r>
              <a:rPr lang="en-US" sz="1600" b="1" dirty="0" smtClean="0"/>
              <a:t>t=4</a:t>
            </a:r>
            <a:r>
              <a:rPr lang="el-GR" sz="1600" b="1" dirty="0" smtClean="0"/>
              <a:t>,</a:t>
            </a:r>
            <a:r>
              <a:rPr lang="en-US" sz="1600" b="1" dirty="0" smtClean="0"/>
              <a:t> </a:t>
            </a:r>
            <a:r>
              <a:rPr lang="el-GR" sz="1600" b="1" dirty="0"/>
              <a:t>το έργο </a:t>
            </a:r>
            <a:r>
              <a:rPr lang="el-GR" sz="1600" b="1" dirty="0" smtClean="0"/>
              <a:t>παρουσιάζει καθυστέρηση προόδου.</a:t>
            </a:r>
            <a:endParaRPr lang="en-US" sz="1600" b="1" dirty="0" smtClean="0"/>
          </a:p>
        </p:txBody>
      </p:sp>
      <p:grpSp>
        <p:nvGrpSpPr>
          <p:cNvPr id="7" name="Group 6"/>
          <p:cNvGrpSpPr/>
          <p:nvPr/>
        </p:nvGrpSpPr>
        <p:grpSpPr>
          <a:xfrm>
            <a:off x="838200" y="3686175"/>
            <a:ext cx="5130798" cy="389466"/>
            <a:chOff x="965202" y="5655034"/>
            <a:chExt cx="5130798" cy="389466"/>
          </a:xfrm>
        </p:grpSpPr>
        <p:graphicFrame>
          <p:nvGraphicFramePr>
            <p:cNvPr id="8" name="Object 7"/>
            <p:cNvGraphicFramePr>
              <a:graphicFrameLocks noChangeAspect="1"/>
            </p:cNvGraphicFramePr>
            <p:nvPr>
              <p:extLst>
                <p:ext uri="{D42A27DB-BD31-4B8C-83A1-F6EECF244321}">
                  <p14:modId xmlns:p14="http://schemas.microsoft.com/office/powerpoint/2010/main" xmlns="" val="866184511"/>
                </p:ext>
              </p:extLst>
            </p:nvPr>
          </p:nvGraphicFramePr>
          <p:xfrm>
            <a:off x="965202" y="5664202"/>
            <a:ext cx="3383208" cy="365472"/>
          </p:xfrm>
          <a:graphic>
            <a:graphicData uri="http://schemas.openxmlformats.org/presentationml/2006/ole">
              <p:oleObj spid="_x0000_s95331" name="Equation" r:id="rId4" imgW="1879600" imgH="203200" progId="">
                <p:embed/>
              </p:oleObj>
            </a:graphicData>
          </a:graphic>
        </p:graphicFrame>
        <p:sp>
          <p:nvSpPr>
            <p:cNvPr id="9" name="Rectangle 8"/>
            <p:cNvSpPr/>
            <p:nvPr/>
          </p:nvSpPr>
          <p:spPr>
            <a:xfrm>
              <a:off x="5461000" y="5655034"/>
              <a:ext cx="635000" cy="389466"/>
            </a:xfrm>
            <a:prstGeom prst="rect">
              <a:avLst/>
            </a:prstGeom>
          </p:spPr>
          <p:txBody>
            <a:bodyPr wrap="square">
              <a:spAutoFit/>
            </a:bodyPr>
            <a:lstStyle/>
            <a:p>
              <a:pPr algn="just">
                <a:lnSpc>
                  <a:spcPct val="120000"/>
                </a:lnSpc>
                <a:spcAft>
                  <a:spcPts val="600"/>
                </a:spcAft>
              </a:pPr>
              <a:r>
                <a:rPr lang="en-US" dirty="0" smtClean="0"/>
                <a:t>(</a:t>
              </a:r>
              <a:r>
                <a:rPr lang="el-GR" dirty="0" smtClean="0"/>
                <a:t>3</a:t>
              </a:r>
              <a:r>
                <a:rPr lang="en-US" dirty="0" smtClean="0"/>
                <a:t>)</a:t>
              </a:r>
              <a:endParaRPr lang="el-GR" dirty="0"/>
            </a:p>
          </p:txBody>
        </p:sp>
      </p:grpSp>
    </p:spTree>
    <p:extLst>
      <p:ext uri="{BB962C8B-B14F-4D97-AF65-F5344CB8AC3E}">
        <p14:creationId xmlns:p14="http://schemas.microsoft.com/office/powerpoint/2010/main" xmlns="" val="1705758775"/>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61665"/>
          </a:xfrm>
          <a:prstGeom prst="rect">
            <a:avLst/>
          </a:prstGeom>
          <a:noFill/>
        </p:spPr>
        <p:txBody>
          <a:bodyPr wrap="square" rtlCol="0">
            <a:spAutoFit/>
          </a:bodyPr>
          <a:lstStyle/>
          <a:p>
            <a:pPr algn="ctr"/>
            <a:r>
              <a:rPr lang="el-GR" sz="2400" b="1" dirty="0">
                <a:solidFill>
                  <a:srgbClr val="00467A"/>
                </a:solidFill>
              </a:rPr>
              <a:t>Η μέθοδος της παραγόμενης αξίας</a:t>
            </a:r>
            <a:endParaRPr lang="el-GR" sz="2200" b="1" dirty="0">
              <a:solidFill>
                <a:srgbClr val="00467A"/>
              </a:solidFill>
            </a:endParaRPr>
          </a:p>
        </p:txBody>
      </p:sp>
      <p:sp>
        <p:nvSpPr>
          <p:cNvPr id="5" name="Rectangle 4"/>
          <p:cNvSpPr/>
          <p:nvPr/>
        </p:nvSpPr>
        <p:spPr>
          <a:xfrm>
            <a:off x="0" y="571500"/>
            <a:ext cx="9144000" cy="1274195"/>
          </a:xfrm>
          <a:prstGeom prst="rect">
            <a:avLst/>
          </a:prstGeom>
        </p:spPr>
        <p:txBody>
          <a:bodyPr wrap="square">
            <a:spAutoFit/>
          </a:bodyPr>
          <a:lstStyle/>
          <a:p>
            <a:pPr marL="285750" indent="-285750" algn="just">
              <a:lnSpc>
                <a:spcPct val="120000"/>
              </a:lnSpc>
              <a:spcAft>
                <a:spcPts val="600"/>
              </a:spcAft>
              <a:buClr>
                <a:srgbClr val="00467A"/>
              </a:buClr>
              <a:buFont typeface="Wingdings" panose="05000000000000000000" pitchFamily="2" charset="2"/>
              <a:buChar char="Ø"/>
            </a:pPr>
            <a:r>
              <a:rPr lang="el-GR" sz="1600" b="1" dirty="0" smtClean="0"/>
              <a:t>Χρονική απόκλιση </a:t>
            </a:r>
            <a:r>
              <a:rPr lang="en-US" sz="1600" b="1" i="1" dirty="0" smtClean="0"/>
              <a:t>T</a:t>
            </a:r>
            <a:r>
              <a:rPr lang="el-GR" sz="1600" b="1" i="1" dirty="0" smtClean="0"/>
              <a:t>V</a:t>
            </a:r>
            <a:r>
              <a:rPr lang="el-GR" sz="1600" dirty="0" smtClean="0"/>
              <a:t>. </a:t>
            </a:r>
            <a:r>
              <a:rPr lang="el-GR" sz="1600" dirty="0"/>
              <a:t>Η χρονική απόκλιση, όπως και η </a:t>
            </a:r>
            <a:r>
              <a:rPr lang="el-GR" sz="1600" dirty="0" smtClean="0"/>
              <a:t>απόκλιση</a:t>
            </a:r>
            <a:r>
              <a:rPr lang="en-US" sz="1600" dirty="0" smtClean="0"/>
              <a:t> </a:t>
            </a:r>
            <a:r>
              <a:rPr lang="el-GR" sz="1600" dirty="0" smtClean="0"/>
              <a:t>του</a:t>
            </a:r>
            <a:r>
              <a:rPr lang="en-US" sz="1600" dirty="0" smtClean="0"/>
              <a:t> </a:t>
            </a:r>
            <a:r>
              <a:rPr lang="el-GR" sz="1600" dirty="0" smtClean="0"/>
              <a:t>χρονοδιαγράμματος</a:t>
            </a:r>
            <a:r>
              <a:rPr lang="el-GR" sz="1600" dirty="0"/>
              <a:t>, δίνει μια ένδειξη της </a:t>
            </a:r>
            <a:r>
              <a:rPr lang="el-GR" sz="1600" dirty="0" err="1"/>
              <a:t>προπόρευσης</a:t>
            </a:r>
            <a:r>
              <a:rPr lang="el-GR" sz="1600" dirty="0"/>
              <a:t> ή υστέρησης της </a:t>
            </a:r>
            <a:r>
              <a:rPr lang="el-GR" sz="1600" dirty="0" smtClean="0"/>
              <a:t>εκτέλεσης </a:t>
            </a:r>
            <a:r>
              <a:rPr lang="el-GR" sz="1600" dirty="0"/>
              <a:t>του έργου σε σχέση με τον προγραμματισμό, αλλά βασίζεται σε χρονικά </a:t>
            </a:r>
            <a:r>
              <a:rPr lang="el-GR" sz="1600" dirty="0" smtClean="0"/>
              <a:t>στοιχεία </a:t>
            </a:r>
            <a:r>
              <a:rPr lang="el-GR" sz="1600" dirty="0"/>
              <a:t>και δίνεται από τη </a:t>
            </a:r>
            <a:r>
              <a:rPr lang="el-GR" sz="1600" dirty="0" smtClean="0"/>
              <a:t>σχέση:</a:t>
            </a:r>
            <a:endParaRPr lang="el-GR" sz="1600" dirty="0"/>
          </a:p>
        </p:txBody>
      </p:sp>
      <p:grpSp>
        <p:nvGrpSpPr>
          <p:cNvPr id="7" name="Group 6"/>
          <p:cNvGrpSpPr/>
          <p:nvPr/>
        </p:nvGrpSpPr>
        <p:grpSpPr>
          <a:xfrm>
            <a:off x="1143000" y="2133600"/>
            <a:ext cx="4876800" cy="389466"/>
            <a:chOff x="1219200" y="5655034"/>
            <a:chExt cx="4876800" cy="389466"/>
          </a:xfrm>
        </p:grpSpPr>
        <p:graphicFrame>
          <p:nvGraphicFramePr>
            <p:cNvPr id="8" name="Object 7"/>
            <p:cNvGraphicFramePr>
              <a:graphicFrameLocks noChangeAspect="1"/>
            </p:cNvGraphicFramePr>
            <p:nvPr>
              <p:extLst>
                <p:ext uri="{D42A27DB-BD31-4B8C-83A1-F6EECF244321}">
                  <p14:modId xmlns:p14="http://schemas.microsoft.com/office/powerpoint/2010/main" xmlns="" val="2183226548"/>
                </p:ext>
              </p:extLst>
            </p:nvPr>
          </p:nvGraphicFramePr>
          <p:xfrm>
            <a:off x="1219200" y="5662972"/>
            <a:ext cx="2354262" cy="366712"/>
          </p:xfrm>
          <a:graphic>
            <a:graphicData uri="http://schemas.openxmlformats.org/presentationml/2006/ole">
              <p:oleObj spid="_x0000_s97369" name="Equation" r:id="rId4" imgW="1307532" imgH="203112" progId="">
                <p:embed/>
              </p:oleObj>
            </a:graphicData>
          </a:graphic>
        </p:graphicFrame>
        <p:sp>
          <p:nvSpPr>
            <p:cNvPr id="9" name="Rectangle 8"/>
            <p:cNvSpPr/>
            <p:nvPr/>
          </p:nvSpPr>
          <p:spPr>
            <a:xfrm>
              <a:off x="5461000" y="5655034"/>
              <a:ext cx="635000" cy="389466"/>
            </a:xfrm>
            <a:prstGeom prst="rect">
              <a:avLst/>
            </a:prstGeom>
          </p:spPr>
          <p:txBody>
            <a:bodyPr wrap="square">
              <a:spAutoFit/>
            </a:bodyPr>
            <a:lstStyle/>
            <a:p>
              <a:pPr algn="just">
                <a:lnSpc>
                  <a:spcPct val="120000"/>
                </a:lnSpc>
                <a:spcAft>
                  <a:spcPts val="600"/>
                </a:spcAft>
              </a:pPr>
              <a:r>
                <a:rPr lang="en-US" dirty="0" smtClean="0"/>
                <a:t>(5)</a:t>
              </a:r>
              <a:endParaRPr lang="el-GR" dirty="0"/>
            </a:p>
          </p:txBody>
        </p:sp>
      </p:grpSp>
      <p:sp>
        <p:nvSpPr>
          <p:cNvPr id="2" name="Rectangle 1"/>
          <p:cNvSpPr/>
          <p:nvPr/>
        </p:nvSpPr>
        <p:spPr>
          <a:xfrm>
            <a:off x="0" y="2743200"/>
            <a:ext cx="9144000" cy="2797689"/>
          </a:xfrm>
          <a:prstGeom prst="rect">
            <a:avLst/>
          </a:prstGeom>
        </p:spPr>
        <p:txBody>
          <a:bodyPr wrap="square">
            <a:spAutoFit/>
          </a:bodyPr>
          <a:lstStyle/>
          <a:p>
            <a:pPr marL="282575">
              <a:lnSpc>
                <a:spcPct val="110000"/>
              </a:lnSpc>
              <a:spcBef>
                <a:spcPts val="0"/>
              </a:spcBef>
              <a:spcAft>
                <a:spcPts val="600"/>
              </a:spcAft>
            </a:pPr>
            <a:r>
              <a:rPr lang="el-GR" sz="1600" dirty="0" smtClean="0"/>
              <a:t>όπου, </a:t>
            </a:r>
            <a:r>
              <a:rPr lang="el-GR" sz="1600" i="1" dirty="0" err="1"/>
              <a:t>STWP</a:t>
            </a:r>
            <a:r>
              <a:rPr lang="el-GR" sz="1600" i="1" dirty="0"/>
              <a:t> </a:t>
            </a:r>
            <a:r>
              <a:rPr lang="el-GR" sz="1600" dirty="0" smtClean="0"/>
              <a:t>είναι ο προγραμματισμένος χρόνος </a:t>
            </a:r>
            <a:r>
              <a:rPr lang="el-GR" sz="1600" dirty="0"/>
              <a:t>για </a:t>
            </a:r>
            <a:r>
              <a:rPr lang="el-GR" sz="1600" dirty="0" smtClean="0"/>
              <a:t>τις εργασίες </a:t>
            </a:r>
            <a:r>
              <a:rPr lang="el-GR" sz="1600" dirty="0"/>
              <a:t>που </a:t>
            </a:r>
            <a:r>
              <a:rPr lang="el-GR" sz="1600" dirty="0" smtClean="0"/>
              <a:t>έχουν εκτελεστεί μέχρι το χρόνο </a:t>
            </a:r>
            <a:r>
              <a:rPr lang="en-US" sz="1600" i="1" dirty="0" smtClean="0"/>
              <a:t>t</a:t>
            </a:r>
            <a:r>
              <a:rPr lang="el-GR" sz="1600" dirty="0" smtClean="0"/>
              <a:t>.</a:t>
            </a:r>
          </a:p>
          <a:p>
            <a:pPr>
              <a:lnSpc>
                <a:spcPct val="110000"/>
              </a:lnSpc>
              <a:spcBef>
                <a:spcPts val="0"/>
              </a:spcBef>
              <a:spcAft>
                <a:spcPts val="600"/>
              </a:spcAft>
            </a:pPr>
            <a:r>
              <a:rPr lang="el-GR" sz="1600" dirty="0" smtClean="0"/>
              <a:t> </a:t>
            </a:r>
            <a:endParaRPr lang="en-US" sz="1600" dirty="0" smtClean="0"/>
          </a:p>
          <a:p>
            <a:pPr marL="568325" indent="-285750" algn="just">
              <a:lnSpc>
                <a:spcPct val="110000"/>
              </a:lnSpc>
              <a:spcBef>
                <a:spcPts val="0"/>
              </a:spcBef>
              <a:spcAft>
                <a:spcPts val="600"/>
              </a:spcAft>
              <a:buClr>
                <a:srgbClr val="00467A"/>
              </a:buClr>
              <a:buFont typeface="Courier New" panose="02070309020205020404" pitchFamily="49" charset="0"/>
              <a:buChar char="o"/>
            </a:pPr>
            <a:r>
              <a:rPr lang="el-GR" sz="1600" dirty="0" smtClean="0"/>
              <a:t>Αν </a:t>
            </a:r>
            <a:r>
              <a:rPr lang="el-GR" sz="1600" i="1" dirty="0" smtClean="0"/>
              <a:t>ΤV</a:t>
            </a:r>
            <a:r>
              <a:rPr lang="en-US" sz="1600" dirty="0"/>
              <a:t>(</a:t>
            </a:r>
            <a:r>
              <a:rPr lang="en-US" sz="1600" i="1" dirty="0"/>
              <a:t>t</a:t>
            </a:r>
            <a:r>
              <a:rPr lang="en-US" sz="1600" dirty="0"/>
              <a:t>)</a:t>
            </a:r>
            <a:r>
              <a:rPr lang="el-GR" sz="1600" i="1" dirty="0"/>
              <a:t> </a:t>
            </a:r>
            <a:r>
              <a:rPr lang="el-GR" sz="1600" dirty="0"/>
              <a:t>&gt; 0, τη χρονική στιγμή </a:t>
            </a:r>
            <a:r>
              <a:rPr lang="en-US" sz="1600" i="1" dirty="0"/>
              <a:t>t</a:t>
            </a:r>
            <a:r>
              <a:rPr lang="en-US" sz="1600" dirty="0"/>
              <a:t> </a:t>
            </a:r>
            <a:r>
              <a:rPr lang="el-GR" sz="1600" dirty="0"/>
              <a:t>το έργο το έργο εξελίσσεται γρηγορότερα από τον προγραμματισμό</a:t>
            </a:r>
            <a:r>
              <a:rPr lang="el-GR" sz="1600" dirty="0" smtClean="0"/>
              <a:t>.</a:t>
            </a:r>
            <a:endParaRPr lang="el-GR" sz="1600" dirty="0"/>
          </a:p>
          <a:p>
            <a:pPr marL="568325" indent="-285750" algn="just">
              <a:lnSpc>
                <a:spcPct val="110000"/>
              </a:lnSpc>
              <a:spcBef>
                <a:spcPts val="0"/>
              </a:spcBef>
              <a:spcAft>
                <a:spcPts val="600"/>
              </a:spcAft>
              <a:buClr>
                <a:srgbClr val="00467A"/>
              </a:buClr>
              <a:buFont typeface="Courier New" panose="02070309020205020404" pitchFamily="49" charset="0"/>
              <a:buChar char="o"/>
            </a:pPr>
            <a:r>
              <a:rPr lang="el-GR" sz="1600" dirty="0"/>
              <a:t>Αν </a:t>
            </a:r>
            <a:r>
              <a:rPr lang="el-GR" sz="1600" i="1" dirty="0" smtClean="0"/>
              <a:t>ΤV</a:t>
            </a:r>
            <a:r>
              <a:rPr lang="en-US" sz="1600" dirty="0"/>
              <a:t>(</a:t>
            </a:r>
            <a:r>
              <a:rPr lang="en-US" sz="1600" i="1" dirty="0"/>
              <a:t>t</a:t>
            </a:r>
            <a:r>
              <a:rPr lang="en-US" sz="1600" dirty="0"/>
              <a:t>)</a:t>
            </a:r>
            <a:r>
              <a:rPr lang="el-GR" sz="1600" i="1" dirty="0"/>
              <a:t> </a:t>
            </a:r>
            <a:r>
              <a:rPr lang="el-GR" sz="1600" dirty="0"/>
              <a:t>&lt; </a:t>
            </a:r>
            <a:r>
              <a:rPr lang="el-GR" sz="1600" dirty="0" smtClean="0"/>
              <a:t>0, </a:t>
            </a:r>
            <a:r>
              <a:rPr lang="el-GR" sz="1600" dirty="0"/>
              <a:t>το έργο παρουσιάζει καθυστέρηση</a:t>
            </a:r>
            <a:r>
              <a:rPr lang="el-GR" sz="1600" dirty="0" smtClean="0"/>
              <a:t>.</a:t>
            </a:r>
            <a:endParaRPr lang="en-US" sz="1600" dirty="0"/>
          </a:p>
          <a:p>
            <a:pPr marL="282575" algn="just">
              <a:lnSpc>
                <a:spcPct val="110000"/>
              </a:lnSpc>
              <a:spcBef>
                <a:spcPts val="1200"/>
              </a:spcBef>
              <a:spcAft>
                <a:spcPts val="600"/>
              </a:spcAft>
              <a:buClr>
                <a:srgbClr val="00467A"/>
              </a:buClr>
            </a:pPr>
            <a:r>
              <a:rPr lang="el-GR" sz="1600" b="1" dirty="0"/>
              <a:t>Για το παράδειγμα</a:t>
            </a:r>
            <a:r>
              <a:rPr lang="el-GR" sz="1600" dirty="0"/>
              <a:t>: </a:t>
            </a:r>
            <a:r>
              <a:rPr lang="el-GR" sz="1600" i="1" dirty="0" smtClean="0"/>
              <a:t>Τ</a:t>
            </a:r>
            <a:r>
              <a:rPr lang="en-US" sz="1600" i="1" dirty="0" smtClean="0"/>
              <a:t>V</a:t>
            </a:r>
            <a:r>
              <a:rPr lang="en-US" sz="1600" dirty="0" smtClean="0"/>
              <a:t>(4</a:t>
            </a:r>
            <a:r>
              <a:rPr lang="en-US" sz="1600" dirty="0"/>
              <a:t>) = </a:t>
            </a:r>
            <a:r>
              <a:rPr lang="en-US" sz="1600" i="1" dirty="0" err="1" smtClean="0"/>
              <a:t>STWP</a:t>
            </a:r>
            <a:r>
              <a:rPr lang="en-US" sz="1600" dirty="0" smtClean="0"/>
              <a:t>(4</a:t>
            </a:r>
            <a:r>
              <a:rPr lang="en-US" sz="1600" dirty="0"/>
              <a:t>) </a:t>
            </a:r>
            <a:r>
              <a:rPr lang="en-US" sz="1600" dirty="0" smtClean="0"/>
              <a:t>- 4 </a:t>
            </a:r>
            <a:r>
              <a:rPr lang="en-US" sz="1600" dirty="0"/>
              <a:t>= </a:t>
            </a:r>
            <a:r>
              <a:rPr lang="en-US" sz="1600" dirty="0" smtClean="0"/>
              <a:t>3.6 </a:t>
            </a:r>
            <a:r>
              <a:rPr lang="en-US" sz="1600" dirty="0"/>
              <a:t>– </a:t>
            </a:r>
            <a:r>
              <a:rPr lang="en-US" sz="1600" dirty="0" smtClean="0"/>
              <a:t>4  </a:t>
            </a:r>
            <a:r>
              <a:rPr lang="en-US" sz="1600" dirty="0"/>
              <a:t>= - </a:t>
            </a:r>
            <a:r>
              <a:rPr lang="en-US" sz="1600" dirty="0" smtClean="0"/>
              <a:t>0.4 </a:t>
            </a:r>
            <a:r>
              <a:rPr lang="el-GR" sz="1600" dirty="0" smtClean="0"/>
              <a:t>μήνες</a:t>
            </a:r>
            <a:endParaRPr lang="el-GR" sz="1600" dirty="0"/>
          </a:p>
          <a:p>
            <a:pPr marL="2460625" indent="-2178050">
              <a:lnSpc>
                <a:spcPct val="110000"/>
              </a:lnSpc>
              <a:spcBef>
                <a:spcPts val="0"/>
              </a:spcBef>
              <a:spcAft>
                <a:spcPts val="600"/>
              </a:spcAft>
              <a:buClr>
                <a:srgbClr val="00467A"/>
              </a:buClr>
            </a:pPr>
            <a:r>
              <a:rPr lang="el-GR" sz="1600" dirty="0"/>
              <a:t>	</a:t>
            </a:r>
            <a:r>
              <a:rPr lang="el-GR" sz="1600" b="1" dirty="0"/>
              <a:t>Επομένως στο </a:t>
            </a:r>
            <a:r>
              <a:rPr lang="en-US" sz="1600" b="1" dirty="0"/>
              <a:t>t=4</a:t>
            </a:r>
            <a:r>
              <a:rPr lang="el-GR" sz="1600" b="1" dirty="0"/>
              <a:t>,</a:t>
            </a:r>
            <a:r>
              <a:rPr lang="en-US" sz="1600" b="1" dirty="0"/>
              <a:t> </a:t>
            </a:r>
            <a:r>
              <a:rPr lang="el-GR" sz="1600" b="1" dirty="0"/>
              <a:t>το έργο παρουσιάζει </a:t>
            </a:r>
            <a:r>
              <a:rPr lang="el-GR" sz="1600" b="1" dirty="0" smtClean="0"/>
              <a:t>καθυστέρηση.</a:t>
            </a:r>
            <a:endParaRPr lang="en-US" sz="1600" b="1" dirty="0"/>
          </a:p>
        </p:txBody>
      </p:sp>
    </p:spTree>
    <p:extLst>
      <p:ext uri="{BB962C8B-B14F-4D97-AF65-F5344CB8AC3E}">
        <p14:creationId xmlns:p14="http://schemas.microsoft.com/office/powerpoint/2010/main" xmlns="" val="1980367681"/>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61665"/>
          </a:xfrm>
          <a:prstGeom prst="rect">
            <a:avLst/>
          </a:prstGeom>
          <a:noFill/>
        </p:spPr>
        <p:txBody>
          <a:bodyPr wrap="square" rtlCol="0">
            <a:spAutoFit/>
          </a:bodyPr>
          <a:lstStyle/>
          <a:p>
            <a:pPr algn="ctr"/>
            <a:r>
              <a:rPr lang="el-GR" sz="2400" b="1" dirty="0">
                <a:solidFill>
                  <a:srgbClr val="00467A"/>
                </a:solidFill>
              </a:rPr>
              <a:t>Η μέθοδος της παραγόμενης αξίας</a:t>
            </a:r>
            <a:endParaRPr lang="el-GR" sz="2200" b="1" dirty="0">
              <a:solidFill>
                <a:srgbClr val="00467A"/>
              </a:solidFill>
            </a:endParaRPr>
          </a:p>
        </p:txBody>
      </p:sp>
      <p:sp>
        <p:nvSpPr>
          <p:cNvPr id="5" name="Rectangle 4"/>
          <p:cNvSpPr/>
          <p:nvPr/>
        </p:nvSpPr>
        <p:spPr>
          <a:xfrm>
            <a:off x="0" y="571500"/>
            <a:ext cx="9144000" cy="683264"/>
          </a:xfrm>
          <a:prstGeom prst="rect">
            <a:avLst/>
          </a:prstGeom>
        </p:spPr>
        <p:txBody>
          <a:bodyPr wrap="square">
            <a:spAutoFit/>
          </a:bodyPr>
          <a:lstStyle/>
          <a:p>
            <a:pPr marL="285750" indent="-285750" algn="just">
              <a:lnSpc>
                <a:spcPct val="120000"/>
              </a:lnSpc>
              <a:spcBef>
                <a:spcPts val="1200"/>
              </a:spcBef>
              <a:spcAft>
                <a:spcPts val="600"/>
              </a:spcAft>
              <a:buClr>
                <a:srgbClr val="00467A"/>
              </a:buClr>
              <a:buFont typeface="Wingdings" panose="05000000000000000000" pitchFamily="2" charset="2"/>
              <a:buChar char="Ø"/>
            </a:pPr>
            <a:r>
              <a:rPr lang="el-GR" sz="1600" b="1" dirty="0" smtClean="0"/>
              <a:t>Απόκλιση </a:t>
            </a:r>
            <a:r>
              <a:rPr lang="el-GR" sz="1600" b="1" dirty="0"/>
              <a:t>κόστους </a:t>
            </a:r>
            <a:r>
              <a:rPr lang="el-GR" sz="1600" b="1" i="1" dirty="0" smtClean="0"/>
              <a:t>CV</a:t>
            </a:r>
            <a:r>
              <a:rPr lang="el-GR" sz="1600" dirty="0" smtClean="0"/>
              <a:t>. Εκφράζει την απόκλιση </a:t>
            </a:r>
            <a:r>
              <a:rPr lang="el-GR" sz="1600" dirty="0"/>
              <a:t>του </a:t>
            </a:r>
            <a:r>
              <a:rPr lang="el-GR" sz="1600" dirty="0" smtClean="0"/>
              <a:t>προϋπολογισθέντος </a:t>
            </a:r>
            <a:r>
              <a:rPr lang="el-GR" sz="1600" dirty="0"/>
              <a:t>και του πραγματικού κόστους του έργου και δίνεται από τη σχέση</a:t>
            </a:r>
            <a:r>
              <a:rPr lang="el-GR" sz="1600" dirty="0" smtClean="0"/>
              <a:t>:</a:t>
            </a:r>
            <a:endParaRPr lang="el-GR" sz="1600" dirty="0"/>
          </a:p>
        </p:txBody>
      </p:sp>
      <p:grpSp>
        <p:nvGrpSpPr>
          <p:cNvPr id="7" name="Group 6"/>
          <p:cNvGrpSpPr/>
          <p:nvPr/>
        </p:nvGrpSpPr>
        <p:grpSpPr>
          <a:xfrm>
            <a:off x="866775" y="1469572"/>
            <a:ext cx="5153025" cy="389466"/>
            <a:chOff x="942975" y="5655034"/>
            <a:chExt cx="5153025" cy="389466"/>
          </a:xfrm>
        </p:grpSpPr>
        <p:graphicFrame>
          <p:nvGraphicFramePr>
            <p:cNvPr id="8" name="Object 7"/>
            <p:cNvGraphicFramePr>
              <a:graphicFrameLocks noChangeAspect="1"/>
            </p:cNvGraphicFramePr>
            <p:nvPr>
              <p:extLst>
                <p:ext uri="{D42A27DB-BD31-4B8C-83A1-F6EECF244321}">
                  <p14:modId xmlns:p14="http://schemas.microsoft.com/office/powerpoint/2010/main" xmlns="" val="3501024792"/>
                </p:ext>
              </p:extLst>
            </p:nvPr>
          </p:nvGraphicFramePr>
          <p:xfrm>
            <a:off x="942975" y="5663500"/>
            <a:ext cx="3427413" cy="366713"/>
          </p:xfrm>
          <a:graphic>
            <a:graphicData uri="http://schemas.openxmlformats.org/presentationml/2006/ole">
              <p:oleObj spid="_x0000_s96349" name="Equation" r:id="rId4" imgW="1905000" imgH="203200" progId="">
                <p:embed/>
              </p:oleObj>
            </a:graphicData>
          </a:graphic>
        </p:graphicFrame>
        <p:sp>
          <p:nvSpPr>
            <p:cNvPr id="9" name="Rectangle 8"/>
            <p:cNvSpPr/>
            <p:nvPr/>
          </p:nvSpPr>
          <p:spPr>
            <a:xfrm>
              <a:off x="5461000" y="5655034"/>
              <a:ext cx="635000" cy="389466"/>
            </a:xfrm>
            <a:prstGeom prst="rect">
              <a:avLst/>
            </a:prstGeom>
          </p:spPr>
          <p:txBody>
            <a:bodyPr wrap="square">
              <a:spAutoFit/>
            </a:bodyPr>
            <a:lstStyle/>
            <a:p>
              <a:pPr algn="just">
                <a:lnSpc>
                  <a:spcPct val="120000"/>
                </a:lnSpc>
                <a:spcAft>
                  <a:spcPts val="600"/>
                </a:spcAft>
              </a:pPr>
              <a:r>
                <a:rPr lang="en-US" dirty="0" smtClean="0"/>
                <a:t>(6)</a:t>
              </a:r>
              <a:endParaRPr lang="el-GR" dirty="0"/>
            </a:p>
          </p:txBody>
        </p:sp>
      </p:grpSp>
      <p:sp>
        <p:nvSpPr>
          <p:cNvPr id="2" name="Rectangle 1"/>
          <p:cNvSpPr/>
          <p:nvPr/>
        </p:nvSpPr>
        <p:spPr>
          <a:xfrm>
            <a:off x="0" y="2137903"/>
            <a:ext cx="9144000" cy="2477601"/>
          </a:xfrm>
          <a:prstGeom prst="rect">
            <a:avLst/>
          </a:prstGeom>
        </p:spPr>
        <p:txBody>
          <a:bodyPr wrap="square">
            <a:spAutoFit/>
          </a:bodyPr>
          <a:lstStyle/>
          <a:p>
            <a:pPr marL="568325" indent="-285750" algn="just">
              <a:lnSpc>
                <a:spcPct val="120000"/>
              </a:lnSpc>
              <a:spcBef>
                <a:spcPts val="600"/>
              </a:spcBef>
              <a:spcAft>
                <a:spcPts val="600"/>
              </a:spcAft>
              <a:buClr>
                <a:srgbClr val="00467A"/>
              </a:buClr>
              <a:buFont typeface="Courier New" panose="02070309020205020404" pitchFamily="49" charset="0"/>
              <a:buChar char="o"/>
            </a:pPr>
            <a:r>
              <a:rPr lang="el-GR" sz="1600" dirty="0" smtClean="0"/>
              <a:t>Αν </a:t>
            </a:r>
            <a:r>
              <a:rPr lang="en-US" sz="1600" i="1" dirty="0" smtClean="0"/>
              <a:t>C</a:t>
            </a:r>
            <a:r>
              <a:rPr lang="el-GR" sz="1600" i="1" dirty="0" smtClean="0"/>
              <a:t>V</a:t>
            </a:r>
            <a:r>
              <a:rPr lang="en-US" sz="1600" dirty="0"/>
              <a:t>(</a:t>
            </a:r>
            <a:r>
              <a:rPr lang="en-US" sz="1600" i="1" dirty="0"/>
              <a:t>t</a:t>
            </a:r>
            <a:r>
              <a:rPr lang="en-US" sz="1600" dirty="0"/>
              <a:t>)</a:t>
            </a:r>
            <a:r>
              <a:rPr lang="el-GR" sz="1600" i="1" dirty="0"/>
              <a:t> </a:t>
            </a:r>
            <a:r>
              <a:rPr lang="el-GR" sz="1600" dirty="0"/>
              <a:t>&gt; 0, τη χρονική στιγμή </a:t>
            </a:r>
            <a:r>
              <a:rPr lang="en-US" sz="1600" i="1" dirty="0"/>
              <a:t>t</a:t>
            </a:r>
            <a:r>
              <a:rPr lang="en-US" sz="1600" dirty="0"/>
              <a:t> </a:t>
            </a:r>
            <a:r>
              <a:rPr lang="el-GR" sz="1600" dirty="0"/>
              <a:t>το έργο </a:t>
            </a:r>
            <a:r>
              <a:rPr lang="el-GR" sz="1600" dirty="0" smtClean="0"/>
              <a:t>εκτελείται </a:t>
            </a:r>
            <a:r>
              <a:rPr lang="el-GR" sz="1600" dirty="0"/>
              <a:t>με χαμηλότερο από το προϋπολογισθέν κόστος</a:t>
            </a:r>
            <a:r>
              <a:rPr lang="el-GR" sz="1600" dirty="0" smtClean="0"/>
              <a:t>.</a:t>
            </a:r>
            <a:endParaRPr lang="el-GR" sz="1600" dirty="0"/>
          </a:p>
          <a:p>
            <a:pPr marL="568325" indent="-285750" algn="just">
              <a:lnSpc>
                <a:spcPct val="120000"/>
              </a:lnSpc>
              <a:spcAft>
                <a:spcPts val="600"/>
              </a:spcAft>
              <a:buClr>
                <a:srgbClr val="00467A"/>
              </a:buClr>
              <a:buFont typeface="Courier New" panose="02070309020205020404" pitchFamily="49" charset="0"/>
              <a:buChar char="o"/>
            </a:pPr>
            <a:r>
              <a:rPr lang="el-GR" sz="1600" dirty="0"/>
              <a:t>Αν </a:t>
            </a:r>
            <a:r>
              <a:rPr lang="en-US" sz="1600" i="1" dirty="0" smtClean="0"/>
              <a:t>C</a:t>
            </a:r>
            <a:r>
              <a:rPr lang="el-GR" sz="1600" i="1" dirty="0" smtClean="0"/>
              <a:t>V</a:t>
            </a:r>
            <a:r>
              <a:rPr lang="en-US" sz="1600" dirty="0"/>
              <a:t>(</a:t>
            </a:r>
            <a:r>
              <a:rPr lang="en-US" sz="1600" i="1" dirty="0"/>
              <a:t>t</a:t>
            </a:r>
            <a:r>
              <a:rPr lang="en-US" sz="1600" dirty="0"/>
              <a:t>)</a:t>
            </a:r>
            <a:r>
              <a:rPr lang="el-GR" sz="1600" i="1" dirty="0"/>
              <a:t> </a:t>
            </a:r>
            <a:r>
              <a:rPr lang="el-GR" sz="1600" dirty="0"/>
              <a:t>&lt; </a:t>
            </a:r>
            <a:r>
              <a:rPr lang="el-GR" sz="1600" dirty="0" smtClean="0"/>
              <a:t>0, </a:t>
            </a:r>
            <a:r>
              <a:rPr lang="el-GR" sz="1600" dirty="0"/>
              <a:t>υπάρχει υπέρβαση του προϋπολογισθέντος κόστους</a:t>
            </a:r>
            <a:r>
              <a:rPr lang="el-GR" sz="1600" dirty="0" smtClean="0"/>
              <a:t>.</a:t>
            </a:r>
            <a:endParaRPr lang="en-US" sz="1600" dirty="0"/>
          </a:p>
          <a:p>
            <a:pPr marL="282575" algn="just">
              <a:lnSpc>
                <a:spcPct val="120000"/>
              </a:lnSpc>
              <a:spcBef>
                <a:spcPts val="1800"/>
              </a:spcBef>
              <a:spcAft>
                <a:spcPts val="600"/>
              </a:spcAft>
              <a:buClr>
                <a:srgbClr val="00467A"/>
              </a:buClr>
            </a:pPr>
            <a:r>
              <a:rPr lang="el-GR" sz="1600" b="1" dirty="0"/>
              <a:t>Για το παράδειγμα</a:t>
            </a:r>
            <a:r>
              <a:rPr lang="el-GR" sz="1600" dirty="0"/>
              <a:t>: </a:t>
            </a:r>
            <a:r>
              <a:rPr lang="en-US" sz="1600" i="1" dirty="0" smtClean="0"/>
              <a:t>CV</a:t>
            </a:r>
            <a:r>
              <a:rPr lang="en-US" sz="1600" dirty="0" smtClean="0"/>
              <a:t>(4</a:t>
            </a:r>
            <a:r>
              <a:rPr lang="en-US" sz="1600" dirty="0"/>
              <a:t>) = </a:t>
            </a:r>
            <a:r>
              <a:rPr lang="en-US" sz="1600" i="1" dirty="0" err="1"/>
              <a:t>BCWP</a:t>
            </a:r>
            <a:r>
              <a:rPr lang="en-US" sz="1600" dirty="0"/>
              <a:t>(4) - </a:t>
            </a:r>
            <a:r>
              <a:rPr lang="en-US" sz="1600" i="1" dirty="0" err="1" smtClean="0"/>
              <a:t>ACWP</a:t>
            </a:r>
            <a:r>
              <a:rPr lang="en-US" sz="1600" dirty="0" smtClean="0"/>
              <a:t>(4</a:t>
            </a:r>
            <a:r>
              <a:rPr lang="en-US" sz="1600" dirty="0"/>
              <a:t>) = 4500 – </a:t>
            </a:r>
            <a:r>
              <a:rPr lang="en-US" sz="1600" dirty="0" smtClean="0"/>
              <a:t>4800  </a:t>
            </a:r>
            <a:r>
              <a:rPr lang="en-US" sz="1600" dirty="0"/>
              <a:t>= - </a:t>
            </a:r>
            <a:r>
              <a:rPr lang="en-US" sz="1600" dirty="0" smtClean="0"/>
              <a:t>300 </a:t>
            </a:r>
            <a:r>
              <a:rPr lang="el-GR" sz="1600" dirty="0"/>
              <a:t>Ευρώ</a:t>
            </a:r>
          </a:p>
          <a:p>
            <a:pPr marL="2460625" indent="-2178050">
              <a:lnSpc>
                <a:spcPct val="120000"/>
              </a:lnSpc>
              <a:spcBef>
                <a:spcPts val="600"/>
              </a:spcBef>
              <a:spcAft>
                <a:spcPts val="600"/>
              </a:spcAft>
              <a:buClr>
                <a:srgbClr val="00467A"/>
              </a:buClr>
            </a:pPr>
            <a:r>
              <a:rPr lang="el-GR" sz="1600" dirty="0"/>
              <a:t>	</a:t>
            </a:r>
            <a:r>
              <a:rPr lang="el-GR" sz="1600" b="1" dirty="0"/>
              <a:t>Επομένως στο </a:t>
            </a:r>
            <a:r>
              <a:rPr lang="en-US" sz="1600" b="1" dirty="0"/>
              <a:t>t=4</a:t>
            </a:r>
            <a:r>
              <a:rPr lang="el-GR" sz="1600" b="1" dirty="0"/>
              <a:t>,</a:t>
            </a:r>
            <a:r>
              <a:rPr lang="en-US" sz="1600" b="1" dirty="0"/>
              <a:t> </a:t>
            </a:r>
            <a:r>
              <a:rPr lang="el-GR" sz="1600" b="1" dirty="0"/>
              <a:t>το έργο παρουσιάζει υπέρβαση </a:t>
            </a:r>
            <a:r>
              <a:rPr lang="el-GR" sz="1600" b="1" dirty="0" smtClean="0"/>
              <a:t>κόστους.</a:t>
            </a:r>
            <a:endParaRPr lang="en-US" sz="1600" b="1" dirty="0"/>
          </a:p>
        </p:txBody>
      </p:sp>
    </p:spTree>
    <p:extLst>
      <p:ext uri="{BB962C8B-B14F-4D97-AF65-F5344CB8AC3E}">
        <p14:creationId xmlns:p14="http://schemas.microsoft.com/office/powerpoint/2010/main" xmlns="" val="766203529"/>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30"/>
            <a:ext cx="9144000" cy="461665"/>
          </a:xfrm>
          <a:prstGeom prst="rect">
            <a:avLst/>
          </a:prstGeom>
          <a:noFill/>
        </p:spPr>
        <p:txBody>
          <a:bodyPr wrap="square" rtlCol="0">
            <a:spAutoFit/>
          </a:bodyPr>
          <a:lstStyle/>
          <a:p>
            <a:pPr algn="ctr"/>
            <a:r>
              <a:rPr lang="el-GR" sz="2400" b="1" dirty="0">
                <a:solidFill>
                  <a:srgbClr val="00467A"/>
                </a:solidFill>
              </a:rPr>
              <a:t>Η μέθοδος της παραγόμενης αξίας</a:t>
            </a:r>
            <a:endParaRPr lang="el-GR" sz="2200" b="1" dirty="0">
              <a:solidFill>
                <a:srgbClr val="00467A"/>
              </a:solidFill>
            </a:endParaRPr>
          </a:p>
        </p:txBody>
      </p:sp>
      <p:sp>
        <p:nvSpPr>
          <p:cNvPr id="5" name="Rectangle 4"/>
          <p:cNvSpPr/>
          <p:nvPr/>
        </p:nvSpPr>
        <p:spPr>
          <a:xfrm>
            <a:off x="0" y="571500"/>
            <a:ext cx="9144000" cy="2265236"/>
          </a:xfrm>
          <a:prstGeom prst="rect">
            <a:avLst/>
          </a:prstGeom>
        </p:spPr>
        <p:txBody>
          <a:bodyPr wrap="square">
            <a:spAutoFit/>
          </a:bodyPr>
          <a:lstStyle/>
          <a:p>
            <a:pPr algn="just">
              <a:lnSpc>
                <a:spcPct val="120000"/>
              </a:lnSpc>
              <a:spcBef>
                <a:spcPts val="0"/>
              </a:spcBef>
              <a:spcAft>
                <a:spcPts val="600"/>
              </a:spcAft>
            </a:pPr>
            <a:r>
              <a:rPr lang="el-GR" sz="1600" b="1" dirty="0"/>
              <a:t>Εκτίμηση (πρόβλεψη) συνολικού </a:t>
            </a:r>
            <a:r>
              <a:rPr lang="el-GR" sz="1600" b="1" dirty="0" smtClean="0"/>
              <a:t>κόστους, </a:t>
            </a:r>
            <a:r>
              <a:rPr lang="el-GR" sz="1600" b="1" i="1" dirty="0" smtClean="0"/>
              <a:t>Ε</a:t>
            </a:r>
            <a:r>
              <a:rPr lang="en-US" sz="1600" b="1" i="1" dirty="0" smtClean="0"/>
              <a:t>AC</a:t>
            </a:r>
            <a:r>
              <a:rPr lang="el-GR" sz="1600" dirty="0" smtClean="0"/>
              <a:t>. </a:t>
            </a:r>
            <a:r>
              <a:rPr lang="el-GR" sz="1600" dirty="0"/>
              <a:t>Παρέχει μια αναθεωρημένη εκτίμηση του κόστους του έργου με </a:t>
            </a:r>
            <a:r>
              <a:rPr lang="el-GR" sz="1600" dirty="0" smtClean="0"/>
              <a:t>βάση</a:t>
            </a:r>
            <a:r>
              <a:rPr lang="en-US" sz="1600" dirty="0" smtClean="0"/>
              <a:t> </a:t>
            </a:r>
            <a:r>
              <a:rPr lang="el-GR" sz="1600" dirty="0" smtClean="0"/>
              <a:t>τις </a:t>
            </a:r>
            <a:r>
              <a:rPr lang="el-GR" sz="1600" dirty="0"/>
              <a:t>τρέχουσες παρατηρήσεις για την πρόοδο του έργου. Η παράμετρος </a:t>
            </a:r>
            <a:r>
              <a:rPr lang="el-GR" sz="1600" dirty="0" smtClean="0"/>
              <a:t>υπολογίζεται</a:t>
            </a:r>
            <a:r>
              <a:rPr lang="en-US" sz="1600" dirty="0" smtClean="0"/>
              <a:t> </a:t>
            </a:r>
            <a:r>
              <a:rPr lang="el-GR" sz="1600" dirty="0" smtClean="0"/>
              <a:t>θεωρώντας </a:t>
            </a:r>
            <a:r>
              <a:rPr lang="el-GR" sz="1600" dirty="0"/>
              <a:t>ότι ο ρυθμός προόδου του έργου που εμφανίζεται μέχρι σήμερα, </a:t>
            </a:r>
            <a:r>
              <a:rPr lang="el-GR" sz="1600" dirty="0" smtClean="0"/>
              <a:t>όσον</a:t>
            </a:r>
            <a:r>
              <a:rPr lang="en-US" sz="1600" dirty="0" smtClean="0"/>
              <a:t> </a:t>
            </a:r>
            <a:r>
              <a:rPr lang="el-GR" sz="1600" dirty="0" smtClean="0"/>
              <a:t>αφορά </a:t>
            </a:r>
            <a:r>
              <a:rPr lang="el-GR" sz="1600" dirty="0"/>
              <a:t>την παραγωγικότητα υλοποίησης, θα συνεχιστεί στο υπόλοιπο διάστημα </a:t>
            </a:r>
            <a:r>
              <a:rPr lang="el-GR" sz="1600" dirty="0" smtClean="0"/>
              <a:t>και</a:t>
            </a:r>
            <a:r>
              <a:rPr lang="en-US" sz="1600" dirty="0" smtClean="0"/>
              <a:t> </a:t>
            </a:r>
            <a:r>
              <a:rPr lang="el-GR" sz="1600" dirty="0" smtClean="0"/>
              <a:t>δίνεται </a:t>
            </a:r>
            <a:r>
              <a:rPr lang="el-GR" sz="1600" dirty="0"/>
              <a:t>από τη σχέση:</a:t>
            </a:r>
            <a:endParaRPr lang="en-US" sz="1600" dirty="0" smtClean="0"/>
          </a:p>
          <a:p>
            <a:pPr marL="285750" indent="-285750" algn="just">
              <a:lnSpc>
                <a:spcPct val="110000"/>
              </a:lnSpc>
              <a:spcBef>
                <a:spcPts val="0"/>
              </a:spcBef>
              <a:spcAft>
                <a:spcPts val="600"/>
              </a:spcAft>
              <a:buClr>
                <a:srgbClr val="00467A"/>
              </a:buClr>
              <a:buFont typeface="Wingdings" panose="05000000000000000000" pitchFamily="2" charset="2"/>
              <a:buChar char="Ø"/>
            </a:pPr>
            <a:endParaRPr lang="en-US" sz="1600" dirty="0"/>
          </a:p>
          <a:p>
            <a:pPr marL="285750" indent="-285750" algn="just">
              <a:lnSpc>
                <a:spcPct val="110000"/>
              </a:lnSpc>
              <a:spcBef>
                <a:spcPts val="0"/>
              </a:spcBef>
              <a:spcAft>
                <a:spcPts val="600"/>
              </a:spcAft>
              <a:buClr>
                <a:srgbClr val="00467A"/>
              </a:buClr>
              <a:buFont typeface="Wingdings" panose="05000000000000000000" pitchFamily="2" charset="2"/>
              <a:buChar char="Ø"/>
            </a:pPr>
            <a:endParaRPr lang="el-GR" sz="1600" dirty="0"/>
          </a:p>
        </p:txBody>
      </p:sp>
      <p:grpSp>
        <p:nvGrpSpPr>
          <p:cNvPr id="7" name="Group 6"/>
          <p:cNvGrpSpPr/>
          <p:nvPr/>
        </p:nvGrpSpPr>
        <p:grpSpPr>
          <a:xfrm>
            <a:off x="635000" y="2413000"/>
            <a:ext cx="7772400" cy="711200"/>
            <a:chOff x="-279400" y="5492050"/>
            <a:chExt cx="7772400" cy="711200"/>
          </a:xfrm>
        </p:grpSpPr>
        <p:graphicFrame>
          <p:nvGraphicFramePr>
            <p:cNvPr id="8" name="Object 7"/>
            <p:cNvGraphicFramePr>
              <a:graphicFrameLocks noChangeAspect="1"/>
            </p:cNvGraphicFramePr>
            <p:nvPr>
              <p:extLst>
                <p:ext uri="{D42A27DB-BD31-4B8C-83A1-F6EECF244321}">
                  <p14:modId xmlns:p14="http://schemas.microsoft.com/office/powerpoint/2010/main" xmlns="" val="223717144"/>
                </p:ext>
              </p:extLst>
            </p:nvPr>
          </p:nvGraphicFramePr>
          <p:xfrm>
            <a:off x="-279400" y="5492050"/>
            <a:ext cx="5873750" cy="711200"/>
          </p:xfrm>
          <a:graphic>
            <a:graphicData uri="http://schemas.openxmlformats.org/presentationml/2006/ole">
              <p:oleObj spid="_x0000_s98389" name="Equation" r:id="rId4" imgW="3263900" imgH="393700" progId="">
                <p:embed/>
              </p:oleObj>
            </a:graphicData>
          </a:graphic>
        </p:graphicFrame>
        <p:sp>
          <p:nvSpPr>
            <p:cNvPr id="9" name="Rectangle 8"/>
            <p:cNvSpPr/>
            <p:nvPr/>
          </p:nvSpPr>
          <p:spPr>
            <a:xfrm>
              <a:off x="6858000" y="5655034"/>
              <a:ext cx="635000" cy="389466"/>
            </a:xfrm>
            <a:prstGeom prst="rect">
              <a:avLst/>
            </a:prstGeom>
          </p:spPr>
          <p:txBody>
            <a:bodyPr wrap="square">
              <a:spAutoFit/>
            </a:bodyPr>
            <a:lstStyle/>
            <a:p>
              <a:pPr algn="just">
                <a:lnSpc>
                  <a:spcPct val="120000"/>
                </a:lnSpc>
                <a:spcAft>
                  <a:spcPts val="600"/>
                </a:spcAft>
              </a:pPr>
              <a:r>
                <a:rPr lang="en-US" dirty="0" smtClean="0"/>
                <a:t>(7)</a:t>
              </a:r>
              <a:endParaRPr lang="el-GR" dirty="0"/>
            </a:p>
          </p:txBody>
        </p:sp>
      </p:grpSp>
      <p:sp>
        <p:nvSpPr>
          <p:cNvPr id="2" name="Rectangle 1"/>
          <p:cNvSpPr/>
          <p:nvPr/>
        </p:nvSpPr>
        <p:spPr>
          <a:xfrm>
            <a:off x="0" y="3657600"/>
            <a:ext cx="9144000" cy="1132618"/>
          </a:xfrm>
          <a:prstGeom prst="rect">
            <a:avLst/>
          </a:prstGeom>
        </p:spPr>
        <p:txBody>
          <a:bodyPr wrap="square">
            <a:spAutoFit/>
          </a:bodyPr>
          <a:lstStyle/>
          <a:p>
            <a:pPr marL="282575" algn="just">
              <a:lnSpc>
                <a:spcPct val="120000"/>
              </a:lnSpc>
              <a:spcBef>
                <a:spcPts val="1800"/>
              </a:spcBef>
              <a:spcAft>
                <a:spcPts val="600"/>
              </a:spcAft>
              <a:buClr>
                <a:srgbClr val="00467A"/>
              </a:buClr>
            </a:pPr>
            <a:r>
              <a:rPr lang="el-GR" sz="1600" b="1" dirty="0" smtClean="0"/>
              <a:t>Για </a:t>
            </a:r>
            <a:r>
              <a:rPr lang="el-GR" sz="1600" b="1" dirty="0"/>
              <a:t>το παράδειγμα</a:t>
            </a:r>
            <a:r>
              <a:rPr lang="el-GR" sz="1600" dirty="0"/>
              <a:t>: </a:t>
            </a:r>
            <a:r>
              <a:rPr lang="en-US" sz="1600" i="1" dirty="0" err="1" smtClean="0"/>
              <a:t>FAC</a:t>
            </a:r>
            <a:r>
              <a:rPr lang="en-US" sz="1600" dirty="0" smtClean="0"/>
              <a:t> </a:t>
            </a:r>
            <a:r>
              <a:rPr lang="en-US" sz="1600" dirty="0"/>
              <a:t>= </a:t>
            </a:r>
            <a:r>
              <a:rPr lang="en-US" sz="1600" i="1" dirty="0" err="1" smtClean="0"/>
              <a:t>ACWP</a:t>
            </a:r>
            <a:r>
              <a:rPr lang="en-US" sz="1600" i="1" dirty="0" smtClean="0"/>
              <a:t>/PC </a:t>
            </a:r>
            <a:r>
              <a:rPr lang="en-US" sz="1600" dirty="0" smtClean="0"/>
              <a:t>= 4800 / 30% = 16000 </a:t>
            </a:r>
            <a:r>
              <a:rPr lang="el-GR" sz="1600" dirty="0" smtClean="0"/>
              <a:t>Ευρώ.</a:t>
            </a:r>
            <a:endParaRPr lang="el-GR" sz="1600" dirty="0"/>
          </a:p>
          <a:p>
            <a:pPr marL="2460625" indent="-2178050">
              <a:lnSpc>
                <a:spcPct val="120000"/>
              </a:lnSpc>
              <a:spcBef>
                <a:spcPts val="600"/>
              </a:spcBef>
              <a:spcAft>
                <a:spcPts val="600"/>
              </a:spcAft>
              <a:buClr>
                <a:srgbClr val="00467A"/>
              </a:buClr>
            </a:pPr>
            <a:r>
              <a:rPr lang="el-GR" sz="1600" dirty="0"/>
              <a:t>	</a:t>
            </a:r>
            <a:r>
              <a:rPr lang="el-GR" sz="1600" b="1" dirty="0" smtClean="0"/>
              <a:t>Επομένως η εκτίμηση αντιστοιχεί σε υπέρβαση προϋπολογισμού 1000 Ευρώ.</a:t>
            </a:r>
            <a:endParaRPr lang="en-US" sz="1600" b="1" dirty="0"/>
          </a:p>
        </p:txBody>
      </p:sp>
    </p:spTree>
    <p:extLst>
      <p:ext uri="{BB962C8B-B14F-4D97-AF65-F5344CB8AC3E}">
        <p14:creationId xmlns:p14="http://schemas.microsoft.com/office/powerpoint/2010/main" xmlns="" val="1467547585"/>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32"/>
            <a:ext cx="9144000" cy="492443"/>
          </a:xfrm>
          <a:prstGeom prst="rect">
            <a:avLst/>
          </a:prstGeom>
          <a:noFill/>
        </p:spPr>
        <p:txBody>
          <a:bodyPr wrap="square" rtlCol="0">
            <a:spAutoFit/>
          </a:bodyPr>
          <a:lstStyle/>
          <a:p>
            <a:pPr algn="ctr"/>
            <a:r>
              <a:rPr lang="el-GR" sz="2600" b="1" dirty="0" smtClean="0">
                <a:solidFill>
                  <a:srgbClr val="00467A"/>
                </a:solidFill>
              </a:rPr>
              <a:t>Πρόβλημα</a:t>
            </a:r>
            <a:r>
              <a:rPr lang="en-US" sz="2600" b="1" dirty="0" smtClean="0">
                <a:solidFill>
                  <a:srgbClr val="00467A"/>
                </a:solidFill>
              </a:rPr>
              <a:t> </a:t>
            </a:r>
            <a:r>
              <a:rPr lang="el-GR" sz="2600" b="1" dirty="0" smtClean="0">
                <a:solidFill>
                  <a:srgbClr val="00467A"/>
                </a:solidFill>
              </a:rPr>
              <a:t>5</a:t>
            </a:r>
          </a:p>
        </p:txBody>
      </p:sp>
      <p:sp>
        <p:nvSpPr>
          <p:cNvPr id="2" name="Rectangle 1"/>
          <p:cNvSpPr/>
          <p:nvPr/>
        </p:nvSpPr>
        <p:spPr>
          <a:xfrm>
            <a:off x="0" y="4464892"/>
            <a:ext cx="9144000" cy="411908"/>
          </a:xfrm>
          <a:prstGeom prst="rect">
            <a:avLst/>
          </a:prstGeom>
        </p:spPr>
        <p:txBody>
          <a:bodyPr wrap="square">
            <a:spAutoFit/>
          </a:bodyPr>
          <a:lstStyle/>
          <a:p>
            <a:pPr algn="just">
              <a:lnSpc>
                <a:spcPct val="150000"/>
              </a:lnSpc>
              <a:spcBef>
                <a:spcPts val="300"/>
              </a:spcBef>
              <a:spcAft>
                <a:spcPts val="300"/>
              </a:spcAft>
            </a:pPr>
            <a:r>
              <a:rPr lang="el-GR" sz="1600" dirty="0"/>
              <a:t>Να γίνει ο έλεγχος προόδου του έργου. </a:t>
            </a:r>
          </a:p>
        </p:txBody>
      </p:sp>
      <p:graphicFrame>
        <p:nvGraphicFramePr>
          <p:cNvPr id="7" name="Table 6"/>
          <p:cNvGraphicFramePr>
            <a:graphicFrameLocks noGrp="1"/>
          </p:cNvGraphicFramePr>
          <p:nvPr>
            <p:extLst>
              <p:ext uri="{D42A27DB-BD31-4B8C-83A1-F6EECF244321}">
                <p14:modId xmlns:p14="http://schemas.microsoft.com/office/powerpoint/2010/main" xmlns="" val="3638618623"/>
              </p:ext>
            </p:extLst>
          </p:nvPr>
        </p:nvGraphicFramePr>
        <p:xfrm>
          <a:off x="838199" y="1767840"/>
          <a:ext cx="7467601" cy="2270760"/>
        </p:xfrm>
        <a:graphic>
          <a:graphicData uri="http://schemas.openxmlformats.org/drawingml/2006/table">
            <a:tbl>
              <a:tblPr firstRow="1" bandRow="1">
                <a:tableStyleId>{69CF1AB2-1976-4502-BF36-3FF5EA218861}</a:tableStyleId>
              </a:tblPr>
              <a:tblGrid>
                <a:gridCol w="592037"/>
                <a:gridCol w="1718891"/>
                <a:gridCol w="1718891"/>
                <a:gridCol w="1718891"/>
                <a:gridCol w="1718891"/>
              </a:tblGrid>
              <a:tr h="2463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Δρ.</a:t>
                      </a:r>
                      <a:endParaRPr lang="el-GR" sz="1400" kern="1200" dirty="0">
                        <a:solidFill>
                          <a:schemeClr val="dk1"/>
                        </a:solidFill>
                        <a:latin typeface="+mn-lt"/>
                        <a:ea typeface="+mn-ea"/>
                        <a:cs typeface="+mn-cs"/>
                      </a:endParaRPr>
                    </a:p>
                  </a:txBody>
                  <a:tcPr anchor="ctr" anchorCtr="1"/>
                </a:tc>
                <a:tc>
                  <a:txBody>
                    <a:bodyPr/>
                    <a:lstStyle/>
                    <a:p>
                      <a:pPr algn="ctr">
                        <a:spcBef>
                          <a:spcPts val="300"/>
                        </a:spcBef>
                        <a:spcAft>
                          <a:spcPts val="300"/>
                        </a:spcAft>
                      </a:pPr>
                      <a:r>
                        <a:rPr lang="el-GR" sz="1600" b="1" kern="1200" dirty="0">
                          <a:solidFill>
                            <a:schemeClr val="dk1"/>
                          </a:solidFill>
                          <a:latin typeface="+mn-lt"/>
                          <a:ea typeface="+mn-ea"/>
                          <a:cs typeface="+mn-cs"/>
                        </a:rPr>
                        <a:t>Έναρξη</a:t>
                      </a:r>
                    </a:p>
                    <a:p>
                      <a:pPr algn="ctr">
                        <a:spcBef>
                          <a:spcPts val="300"/>
                        </a:spcBef>
                        <a:spcAft>
                          <a:spcPts val="300"/>
                        </a:spcAft>
                      </a:pPr>
                      <a:r>
                        <a:rPr lang="el-GR" sz="1600" b="1" kern="1200" dirty="0">
                          <a:solidFill>
                            <a:schemeClr val="dk1"/>
                          </a:solidFill>
                          <a:latin typeface="+mn-lt"/>
                          <a:ea typeface="+mn-ea"/>
                          <a:cs typeface="+mn-cs"/>
                        </a:rPr>
                        <a:t>(ημέρα)</a:t>
                      </a:r>
                    </a:p>
                  </a:txBody>
                  <a:tcPr marL="44450" marR="44450" marT="0" marB="0"/>
                </a:tc>
                <a:tc>
                  <a:txBody>
                    <a:bodyPr/>
                    <a:lstStyle/>
                    <a:p>
                      <a:pPr algn="ctr">
                        <a:spcBef>
                          <a:spcPts val="300"/>
                        </a:spcBef>
                        <a:spcAft>
                          <a:spcPts val="300"/>
                        </a:spcAft>
                      </a:pPr>
                      <a:r>
                        <a:rPr lang="el-GR" sz="1600" b="1" kern="1200" dirty="0">
                          <a:solidFill>
                            <a:schemeClr val="dk1"/>
                          </a:solidFill>
                          <a:latin typeface="+mn-lt"/>
                          <a:ea typeface="+mn-ea"/>
                          <a:cs typeface="+mn-cs"/>
                        </a:rPr>
                        <a:t>Πέρας</a:t>
                      </a:r>
                    </a:p>
                    <a:p>
                      <a:pPr algn="ctr">
                        <a:spcBef>
                          <a:spcPts val="300"/>
                        </a:spcBef>
                        <a:spcAft>
                          <a:spcPts val="300"/>
                        </a:spcAft>
                      </a:pPr>
                      <a:r>
                        <a:rPr lang="el-GR" sz="1600" b="1" kern="1200" dirty="0">
                          <a:solidFill>
                            <a:schemeClr val="dk1"/>
                          </a:solidFill>
                          <a:latin typeface="+mn-lt"/>
                          <a:ea typeface="+mn-ea"/>
                          <a:cs typeface="+mn-cs"/>
                        </a:rPr>
                        <a:t>(ημέρα)</a:t>
                      </a:r>
                    </a:p>
                  </a:txBody>
                  <a:tcPr marL="44450" marR="44450" marT="0" marB="0"/>
                </a:tc>
                <a:tc>
                  <a:txBody>
                    <a:bodyPr/>
                    <a:lstStyle/>
                    <a:p>
                      <a:pPr algn="ctr">
                        <a:spcBef>
                          <a:spcPts val="300"/>
                        </a:spcBef>
                        <a:spcAft>
                          <a:spcPts val="300"/>
                        </a:spcAft>
                      </a:pPr>
                      <a:r>
                        <a:rPr lang="el-GR" sz="1600" b="1" kern="1200" dirty="0">
                          <a:solidFill>
                            <a:schemeClr val="dk1"/>
                          </a:solidFill>
                          <a:latin typeface="+mn-lt"/>
                          <a:ea typeface="+mn-ea"/>
                          <a:cs typeface="+mn-cs"/>
                        </a:rPr>
                        <a:t>Ποσοστό </a:t>
                      </a:r>
                      <a:r>
                        <a:rPr lang="el-GR" sz="1600" b="1" kern="1200" dirty="0" smtClean="0">
                          <a:solidFill>
                            <a:schemeClr val="dk1"/>
                          </a:solidFill>
                          <a:latin typeface="+mn-lt"/>
                          <a:ea typeface="+mn-ea"/>
                          <a:cs typeface="+mn-cs"/>
                        </a:rPr>
                        <a:t>ολοκλήρωσης</a:t>
                      </a:r>
                    </a:p>
                    <a:p>
                      <a:pPr algn="ctr">
                        <a:spcBef>
                          <a:spcPts val="300"/>
                        </a:spcBef>
                        <a:spcAft>
                          <a:spcPts val="300"/>
                        </a:spcAft>
                      </a:pPr>
                      <a:r>
                        <a:rPr lang="el-GR" sz="1600" b="1" kern="1200" dirty="0" smtClean="0">
                          <a:solidFill>
                            <a:schemeClr val="dk1"/>
                          </a:solidFill>
                          <a:latin typeface="+mn-lt"/>
                          <a:ea typeface="+mn-ea"/>
                          <a:cs typeface="+mn-cs"/>
                        </a:rPr>
                        <a:t>(%)</a:t>
                      </a:r>
                      <a:endParaRPr lang="el-GR" sz="1600" b="1" kern="1200" dirty="0">
                        <a:solidFill>
                          <a:schemeClr val="dk1"/>
                        </a:solidFill>
                        <a:latin typeface="+mn-lt"/>
                        <a:ea typeface="+mn-ea"/>
                        <a:cs typeface="+mn-cs"/>
                      </a:endParaRPr>
                    </a:p>
                  </a:txBody>
                  <a:tcPr marL="44450" marR="44450" marT="0" marB="0"/>
                </a:tc>
                <a:tc>
                  <a:txBody>
                    <a:bodyPr/>
                    <a:lstStyle/>
                    <a:p>
                      <a:pPr algn="ctr">
                        <a:spcBef>
                          <a:spcPts val="300"/>
                        </a:spcBef>
                        <a:spcAft>
                          <a:spcPts val="300"/>
                        </a:spcAft>
                      </a:pPr>
                      <a:r>
                        <a:rPr lang="el-GR" sz="1600" b="1" kern="1200" dirty="0">
                          <a:solidFill>
                            <a:schemeClr val="dk1"/>
                          </a:solidFill>
                          <a:latin typeface="+mn-lt"/>
                          <a:ea typeface="+mn-ea"/>
                          <a:cs typeface="+mn-cs"/>
                        </a:rPr>
                        <a:t>Πραγματικό κόστος ανά ημέρα</a:t>
                      </a:r>
                    </a:p>
                  </a:txBody>
                  <a:tcPr marL="44450" marR="44450" marT="0" marB="0"/>
                </a:tc>
              </a:tr>
              <a:tr h="274320">
                <a:tc>
                  <a:txBody>
                    <a:bodyPr/>
                    <a:lstStyle/>
                    <a:p>
                      <a:pPr algn="ctr">
                        <a:lnSpc>
                          <a:spcPct val="120000"/>
                        </a:lnSpc>
                        <a:spcBef>
                          <a:spcPts val="1200"/>
                        </a:spcBef>
                        <a:spcAft>
                          <a:spcPts val="1200"/>
                        </a:spcAft>
                      </a:pPr>
                      <a:r>
                        <a:rPr lang="el-GR" sz="1400" b="0" kern="1200" dirty="0" smtClean="0">
                          <a:solidFill>
                            <a:schemeClr val="tx1"/>
                          </a:solidFill>
                          <a:latin typeface="+mn-lt"/>
                          <a:ea typeface="+mn-ea"/>
                          <a:cs typeface="+mn-cs"/>
                        </a:rPr>
                        <a:t>Α</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lnSpc>
                          <a:spcPct val="120000"/>
                        </a:lnSpc>
                        <a:spcBef>
                          <a:spcPts val="1200"/>
                        </a:spcBef>
                        <a:spcAft>
                          <a:spcPts val="1200"/>
                        </a:spcAft>
                      </a:pPr>
                      <a:r>
                        <a:rPr lang="el-GR" sz="1600" dirty="0">
                          <a:effectLst/>
                          <a:latin typeface="+mn-lt"/>
                          <a:ea typeface="Times New Roman" panose="02020603050405020304" pitchFamily="18" charset="0"/>
                        </a:rPr>
                        <a:t>1</a:t>
                      </a:r>
                    </a:p>
                  </a:txBody>
                  <a:tcPr marL="44450" marR="44450" marT="0" marB="0"/>
                </a:tc>
                <a:tc>
                  <a:txBody>
                    <a:bodyPr/>
                    <a:lstStyle/>
                    <a:p>
                      <a:pPr algn="ctr">
                        <a:lnSpc>
                          <a:spcPct val="120000"/>
                        </a:lnSpc>
                        <a:spcBef>
                          <a:spcPts val="1200"/>
                        </a:spcBef>
                        <a:spcAft>
                          <a:spcPts val="1200"/>
                        </a:spcAft>
                      </a:pPr>
                      <a:r>
                        <a:rPr lang="el-GR" sz="1600">
                          <a:effectLst/>
                          <a:latin typeface="+mn-lt"/>
                          <a:ea typeface="Times New Roman" panose="02020603050405020304" pitchFamily="18" charset="0"/>
                        </a:rPr>
                        <a:t>4</a:t>
                      </a:r>
                    </a:p>
                  </a:txBody>
                  <a:tcPr marL="44450" marR="44450" marT="0" marB="0"/>
                </a:tc>
                <a:tc>
                  <a:txBody>
                    <a:bodyPr/>
                    <a:lstStyle/>
                    <a:p>
                      <a:pPr algn="ctr">
                        <a:lnSpc>
                          <a:spcPct val="120000"/>
                        </a:lnSpc>
                        <a:spcBef>
                          <a:spcPts val="1200"/>
                        </a:spcBef>
                        <a:spcAft>
                          <a:spcPts val="1200"/>
                        </a:spcAft>
                      </a:pPr>
                      <a:r>
                        <a:rPr lang="el-GR" sz="1600" dirty="0" smtClean="0">
                          <a:effectLst/>
                          <a:latin typeface="+mn-lt"/>
                          <a:ea typeface="Times New Roman" panose="02020603050405020304" pitchFamily="18" charset="0"/>
                        </a:rPr>
                        <a:t>100</a:t>
                      </a:r>
                      <a:endParaRPr lang="el-GR" sz="1600" dirty="0">
                        <a:effectLst/>
                        <a:latin typeface="+mn-lt"/>
                        <a:ea typeface="Times New Roman" panose="02020603050405020304" pitchFamily="18" charset="0"/>
                      </a:endParaRPr>
                    </a:p>
                  </a:txBody>
                  <a:tcPr marL="44450" marR="44450" marT="0" marB="0"/>
                </a:tc>
                <a:tc>
                  <a:txBody>
                    <a:bodyPr/>
                    <a:lstStyle/>
                    <a:p>
                      <a:pPr algn="ctr">
                        <a:lnSpc>
                          <a:spcPct val="120000"/>
                        </a:lnSpc>
                        <a:spcBef>
                          <a:spcPts val="1200"/>
                        </a:spcBef>
                        <a:spcAft>
                          <a:spcPts val="1200"/>
                        </a:spcAft>
                      </a:pPr>
                      <a:r>
                        <a:rPr lang="el-GR" sz="1600" dirty="0">
                          <a:effectLst/>
                          <a:latin typeface="+mn-lt"/>
                          <a:ea typeface="Times New Roman" panose="02020603050405020304" pitchFamily="18" charset="0"/>
                        </a:rPr>
                        <a:t>80</a:t>
                      </a:r>
                    </a:p>
                  </a:txBody>
                  <a:tcPr marL="44450" marR="44450" marT="0" marB="0"/>
                </a:tc>
              </a:tr>
              <a:tr h="274320">
                <a:tc>
                  <a:txBody>
                    <a:bodyPr/>
                    <a:lstStyle/>
                    <a:p>
                      <a:pPr algn="ctr">
                        <a:lnSpc>
                          <a:spcPct val="120000"/>
                        </a:lnSpc>
                        <a:spcBef>
                          <a:spcPts val="1200"/>
                        </a:spcBef>
                        <a:spcAft>
                          <a:spcPts val="1200"/>
                        </a:spcAft>
                      </a:pPr>
                      <a:r>
                        <a:rPr lang="el-GR" sz="1400" b="0" kern="1200" dirty="0" smtClean="0">
                          <a:solidFill>
                            <a:schemeClr val="tx1"/>
                          </a:solidFill>
                          <a:latin typeface="+mn-lt"/>
                          <a:ea typeface="+mn-ea"/>
                          <a:cs typeface="+mn-cs"/>
                        </a:rPr>
                        <a:t>Β</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lnSpc>
                          <a:spcPct val="120000"/>
                        </a:lnSpc>
                        <a:spcBef>
                          <a:spcPts val="1200"/>
                        </a:spcBef>
                        <a:spcAft>
                          <a:spcPts val="1200"/>
                        </a:spcAft>
                      </a:pPr>
                      <a:r>
                        <a:rPr lang="en-US" sz="1600" dirty="0">
                          <a:effectLst/>
                          <a:latin typeface="+mn-lt"/>
                          <a:ea typeface="Times New Roman" panose="02020603050405020304" pitchFamily="18" charset="0"/>
                        </a:rPr>
                        <a:t>4</a:t>
                      </a:r>
                      <a:endParaRPr lang="el-GR" sz="1600" dirty="0">
                        <a:effectLst/>
                        <a:latin typeface="+mn-lt"/>
                        <a:ea typeface="Times New Roman" panose="02020603050405020304" pitchFamily="18" charset="0"/>
                      </a:endParaRPr>
                    </a:p>
                  </a:txBody>
                  <a:tcPr marL="44450" marR="44450" marT="0" marB="0"/>
                </a:tc>
                <a:tc>
                  <a:txBody>
                    <a:bodyPr/>
                    <a:lstStyle/>
                    <a:p>
                      <a:pPr algn="ctr">
                        <a:lnSpc>
                          <a:spcPct val="120000"/>
                        </a:lnSpc>
                        <a:spcBef>
                          <a:spcPts val="1200"/>
                        </a:spcBef>
                        <a:spcAft>
                          <a:spcPts val="1200"/>
                        </a:spcAft>
                      </a:pPr>
                      <a:r>
                        <a:rPr lang="en-US" sz="1600" dirty="0">
                          <a:effectLst/>
                          <a:latin typeface="+mn-lt"/>
                          <a:ea typeface="Times New Roman" panose="02020603050405020304" pitchFamily="18" charset="0"/>
                        </a:rPr>
                        <a:t>-</a:t>
                      </a:r>
                      <a:endParaRPr lang="el-GR" sz="1600" dirty="0">
                        <a:effectLst/>
                        <a:latin typeface="+mn-lt"/>
                        <a:ea typeface="Times New Roman" panose="02020603050405020304" pitchFamily="18" charset="0"/>
                      </a:endParaRPr>
                    </a:p>
                  </a:txBody>
                  <a:tcPr marL="44450" marR="44450" marT="0" marB="0"/>
                </a:tc>
                <a:tc>
                  <a:txBody>
                    <a:bodyPr/>
                    <a:lstStyle/>
                    <a:p>
                      <a:pPr algn="ctr">
                        <a:lnSpc>
                          <a:spcPct val="120000"/>
                        </a:lnSpc>
                        <a:spcBef>
                          <a:spcPts val="1200"/>
                        </a:spcBef>
                        <a:spcAft>
                          <a:spcPts val="1200"/>
                        </a:spcAft>
                      </a:pPr>
                      <a:r>
                        <a:rPr lang="en-US" sz="1600" dirty="0" smtClean="0">
                          <a:effectLst/>
                          <a:latin typeface="+mn-lt"/>
                          <a:ea typeface="Times New Roman" panose="02020603050405020304" pitchFamily="18" charset="0"/>
                        </a:rPr>
                        <a:t>30</a:t>
                      </a:r>
                      <a:endParaRPr lang="el-GR" sz="1600" dirty="0">
                        <a:effectLst/>
                        <a:latin typeface="+mn-lt"/>
                        <a:ea typeface="Times New Roman" panose="02020603050405020304" pitchFamily="18" charset="0"/>
                      </a:endParaRPr>
                    </a:p>
                  </a:txBody>
                  <a:tcPr marL="44450" marR="44450" marT="0" marB="0"/>
                </a:tc>
                <a:tc>
                  <a:txBody>
                    <a:bodyPr/>
                    <a:lstStyle/>
                    <a:p>
                      <a:pPr algn="ctr">
                        <a:lnSpc>
                          <a:spcPct val="120000"/>
                        </a:lnSpc>
                        <a:spcBef>
                          <a:spcPts val="1200"/>
                        </a:spcBef>
                        <a:spcAft>
                          <a:spcPts val="1200"/>
                        </a:spcAft>
                      </a:pPr>
                      <a:r>
                        <a:rPr lang="en-US" sz="1600" dirty="0">
                          <a:effectLst/>
                          <a:latin typeface="+mn-lt"/>
                          <a:ea typeface="Times New Roman" panose="02020603050405020304" pitchFamily="18" charset="0"/>
                        </a:rPr>
                        <a:t>120</a:t>
                      </a:r>
                      <a:endParaRPr lang="el-GR" sz="1600" dirty="0">
                        <a:effectLst/>
                        <a:latin typeface="+mn-lt"/>
                        <a:ea typeface="Times New Roman" panose="02020603050405020304" pitchFamily="18" charset="0"/>
                      </a:endParaRPr>
                    </a:p>
                  </a:txBody>
                  <a:tcPr marL="44450" marR="44450" marT="0" marB="0"/>
                </a:tc>
              </a:tr>
              <a:tr h="274320">
                <a:tc>
                  <a:txBody>
                    <a:bodyPr/>
                    <a:lstStyle/>
                    <a:p>
                      <a:pPr algn="ctr">
                        <a:lnSpc>
                          <a:spcPct val="120000"/>
                        </a:lnSpc>
                        <a:spcBef>
                          <a:spcPts val="1200"/>
                        </a:spcBef>
                        <a:spcAft>
                          <a:spcPts val="1200"/>
                        </a:spcAft>
                      </a:pPr>
                      <a:r>
                        <a:rPr lang="el-GR" sz="1400" b="0" kern="1200" dirty="0" smtClean="0">
                          <a:solidFill>
                            <a:schemeClr val="tx1"/>
                          </a:solidFill>
                          <a:latin typeface="+mn-lt"/>
                          <a:ea typeface="+mn-ea"/>
                          <a:cs typeface="+mn-cs"/>
                        </a:rPr>
                        <a:t>Γ</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lnSpc>
                          <a:spcPct val="120000"/>
                        </a:lnSpc>
                        <a:spcBef>
                          <a:spcPts val="1200"/>
                        </a:spcBef>
                        <a:spcAft>
                          <a:spcPts val="1200"/>
                        </a:spcAft>
                      </a:pPr>
                      <a:r>
                        <a:rPr lang="en-US" sz="1600">
                          <a:effectLst/>
                          <a:latin typeface="+mn-lt"/>
                          <a:ea typeface="Times New Roman" panose="02020603050405020304" pitchFamily="18" charset="0"/>
                        </a:rPr>
                        <a:t>5</a:t>
                      </a:r>
                      <a:endParaRPr lang="el-GR" sz="1600">
                        <a:effectLst/>
                        <a:latin typeface="+mn-lt"/>
                        <a:ea typeface="Times New Roman" panose="02020603050405020304" pitchFamily="18" charset="0"/>
                      </a:endParaRPr>
                    </a:p>
                  </a:txBody>
                  <a:tcPr marL="44450" marR="44450" marT="0" marB="0"/>
                </a:tc>
                <a:tc>
                  <a:txBody>
                    <a:bodyPr/>
                    <a:lstStyle/>
                    <a:p>
                      <a:pPr algn="ctr">
                        <a:lnSpc>
                          <a:spcPct val="120000"/>
                        </a:lnSpc>
                        <a:spcBef>
                          <a:spcPts val="1200"/>
                        </a:spcBef>
                        <a:spcAft>
                          <a:spcPts val="1200"/>
                        </a:spcAft>
                      </a:pPr>
                      <a:r>
                        <a:rPr lang="en-US" sz="1600">
                          <a:effectLst/>
                          <a:latin typeface="+mn-lt"/>
                          <a:ea typeface="Times New Roman" panose="02020603050405020304" pitchFamily="18" charset="0"/>
                        </a:rPr>
                        <a:t>-</a:t>
                      </a:r>
                      <a:endParaRPr lang="el-GR" sz="1600">
                        <a:effectLst/>
                        <a:latin typeface="+mn-lt"/>
                        <a:ea typeface="Times New Roman" panose="02020603050405020304" pitchFamily="18" charset="0"/>
                      </a:endParaRPr>
                    </a:p>
                  </a:txBody>
                  <a:tcPr marL="44450" marR="44450" marT="0" marB="0"/>
                </a:tc>
                <a:tc>
                  <a:txBody>
                    <a:bodyPr/>
                    <a:lstStyle/>
                    <a:p>
                      <a:pPr algn="ctr">
                        <a:lnSpc>
                          <a:spcPct val="120000"/>
                        </a:lnSpc>
                        <a:spcBef>
                          <a:spcPts val="1200"/>
                        </a:spcBef>
                        <a:spcAft>
                          <a:spcPts val="1200"/>
                        </a:spcAft>
                      </a:pPr>
                      <a:r>
                        <a:rPr lang="en-US" sz="1600" dirty="0" smtClean="0">
                          <a:effectLst/>
                          <a:latin typeface="+mn-lt"/>
                          <a:ea typeface="Times New Roman" panose="02020603050405020304" pitchFamily="18" charset="0"/>
                        </a:rPr>
                        <a:t>20</a:t>
                      </a:r>
                      <a:endParaRPr lang="el-GR" sz="1600" dirty="0">
                        <a:effectLst/>
                        <a:latin typeface="+mn-lt"/>
                        <a:ea typeface="Times New Roman" panose="02020603050405020304" pitchFamily="18" charset="0"/>
                      </a:endParaRPr>
                    </a:p>
                  </a:txBody>
                  <a:tcPr marL="44450" marR="44450" marT="0" marB="0"/>
                </a:tc>
                <a:tc>
                  <a:txBody>
                    <a:bodyPr/>
                    <a:lstStyle/>
                    <a:p>
                      <a:pPr algn="ctr">
                        <a:lnSpc>
                          <a:spcPct val="120000"/>
                        </a:lnSpc>
                        <a:spcBef>
                          <a:spcPts val="1200"/>
                        </a:spcBef>
                        <a:spcAft>
                          <a:spcPts val="1200"/>
                        </a:spcAft>
                      </a:pPr>
                      <a:r>
                        <a:rPr lang="en-US" sz="1600">
                          <a:effectLst/>
                          <a:latin typeface="+mn-lt"/>
                          <a:ea typeface="Times New Roman" panose="02020603050405020304" pitchFamily="18" charset="0"/>
                        </a:rPr>
                        <a:t>140</a:t>
                      </a:r>
                      <a:endParaRPr lang="el-GR" sz="1600">
                        <a:effectLst/>
                        <a:latin typeface="+mn-lt"/>
                        <a:ea typeface="Times New Roman" panose="02020603050405020304" pitchFamily="18" charset="0"/>
                      </a:endParaRPr>
                    </a:p>
                  </a:txBody>
                  <a:tcPr marL="44450" marR="44450" marT="0" marB="0"/>
                </a:tc>
              </a:tr>
              <a:tr h="274320">
                <a:tc>
                  <a:txBody>
                    <a:bodyPr/>
                    <a:lstStyle/>
                    <a:p>
                      <a:pPr algn="ctr">
                        <a:lnSpc>
                          <a:spcPct val="120000"/>
                        </a:lnSpc>
                        <a:spcBef>
                          <a:spcPts val="1200"/>
                        </a:spcBef>
                        <a:spcAft>
                          <a:spcPts val="1200"/>
                        </a:spcAft>
                      </a:pPr>
                      <a:r>
                        <a:rPr lang="el-GR" sz="1400" b="0" kern="1200" dirty="0" smtClean="0">
                          <a:solidFill>
                            <a:schemeClr val="tx1"/>
                          </a:solidFill>
                          <a:latin typeface="+mn-lt"/>
                          <a:ea typeface="+mn-ea"/>
                          <a:cs typeface="+mn-cs"/>
                        </a:rPr>
                        <a:t>Δ</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lnSpc>
                          <a:spcPct val="120000"/>
                        </a:lnSpc>
                        <a:spcBef>
                          <a:spcPts val="1200"/>
                        </a:spcBef>
                        <a:spcAft>
                          <a:spcPts val="1200"/>
                        </a:spcAft>
                      </a:pPr>
                      <a:r>
                        <a:rPr lang="el-GR" sz="1600">
                          <a:effectLst/>
                          <a:latin typeface="+mn-lt"/>
                          <a:ea typeface="Times New Roman" panose="02020603050405020304" pitchFamily="18" charset="0"/>
                        </a:rPr>
                        <a:t>-</a:t>
                      </a:r>
                    </a:p>
                  </a:txBody>
                  <a:tcPr marL="44450" marR="44450" marT="0" marB="0"/>
                </a:tc>
                <a:tc>
                  <a:txBody>
                    <a:bodyPr/>
                    <a:lstStyle/>
                    <a:p>
                      <a:pPr algn="ctr">
                        <a:lnSpc>
                          <a:spcPct val="120000"/>
                        </a:lnSpc>
                        <a:spcBef>
                          <a:spcPts val="1200"/>
                        </a:spcBef>
                        <a:spcAft>
                          <a:spcPts val="1200"/>
                        </a:spcAft>
                      </a:pPr>
                      <a:r>
                        <a:rPr lang="el-GR" sz="1600">
                          <a:effectLst/>
                          <a:latin typeface="+mn-lt"/>
                          <a:ea typeface="Times New Roman" panose="02020603050405020304" pitchFamily="18" charset="0"/>
                        </a:rPr>
                        <a:t>-</a:t>
                      </a:r>
                    </a:p>
                  </a:txBody>
                  <a:tcPr marL="44450" marR="44450" marT="0" marB="0"/>
                </a:tc>
                <a:tc>
                  <a:txBody>
                    <a:bodyPr/>
                    <a:lstStyle/>
                    <a:p>
                      <a:pPr algn="ctr">
                        <a:lnSpc>
                          <a:spcPct val="120000"/>
                        </a:lnSpc>
                        <a:spcBef>
                          <a:spcPts val="1200"/>
                        </a:spcBef>
                        <a:spcAft>
                          <a:spcPts val="1200"/>
                        </a:spcAft>
                      </a:pPr>
                      <a:r>
                        <a:rPr lang="el-GR" sz="1600" dirty="0" smtClean="0">
                          <a:effectLst/>
                          <a:latin typeface="+mn-lt"/>
                          <a:ea typeface="Times New Roman" panose="02020603050405020304" pitchFamily="18" charset="0"/>
                        </a:rPr>
                        <a:t>0</a:t>
                      </a:r>
                      <a:endParaRPr lang="el-GR" sz="1600" dirty="0">
                        <a:effectLst/>
                        <a:latin typeface="+mn-lt"/>
                        <a:ea typeface="Times New Roman" panose="02020603050405020304" pitchFamily="18" charset="0"/>
                      </a:endParaRPr>
                    </a:p>
                  </a:txBody>
                  <a:tcPr marL="44450" marR="44450" marT="0" marB="0"/>
                </a:tc>
                <a:tc>
                  <a:txBody>
                    <a:bodyPr/>
                    <a:lstStyle/>
                    <a:p>
                      <a:pPr algn="ctr">
                        <a:lnSpc>
                          <a:spcPct val="120000"/>
                        </a:lnSpc>
                        <a:spcBef>
                          <a:spcPts val="1200"/>
                        </a:spcBef>
                        <a:spcAft>
                          <a:spcPts val="1200"/>
                        </a:spcAft>
                      </a:pPr>
                      <a:r>
                        <a:rPr lang="el-GR" sz="1600" dirty="0">
                          <a:effectLst/>
                          <a:latin typeface="+mn-lt"/>
                          <a:ea typeface="Times New Roman" panose="02020603050405020304" pitchFamily="18" charset="0"/>
                        </a:rPr>
                        <a:t>-</a:t>
                      </a:r>
                    </a:p>
                  </a:txBody>
                  <a:tcPr marL="44450" marR="44450" marT="0" marB="0"/>
                </a:tc>
              </a:tr>
              <a:tr h="274320">
                <a:tc>
                  <a:txBody>
                    <a:bodyPr/>
                    <a:lstStyle/>
                    <a:p>
                      <a:pPr algn="ctr">
                        <a:lnSpc>
                          <a:spcPct val="120000"/>
                        </a:lnSpc>
                        <a:spcBef>
                          <a:spcPts val="1200"/>
                        </a:spcBef>
                        <a:spcAft>
                          <a:spcPts val="1200"/>
                        </a:spcAft>
                      </a:pPr>
                      <a:r>
                        <a:rPr lang="el-GR" sz="1400" b="0" kern="1200" dirty="0" smtClean="0">
                          <a:solidFill>
                            <a:schemeClr val="tx1"/>
                          </a:solidFill>
                          <a:latin typeface="+mn-lt"/>
                          <a:ea typeface="+mn-ea"/>
                          <a:cs typeface="+mn-cs"/>
                        </a:rPr>
                        <a:t>Ε</a:t>
                      </a:r>
                      <a:endParaRPr lang="el-GR" sz="1400" b="0" kern="1200" dirty="0">
                        <a:solidFill>
                          <a:schemeClr val="tx1"/>
                        </a:solidFill>
                        <a:latin typeface="+mn-lt"/>
                        <a:ea typeface="+mn-ea"/>
                        <a:cs typeface="+mn-cs"/>
                      </a:endParaRPr>
                    </a:p>
                  </a:txBody>
                  <a:tcPr marL="90000" marR="90000" marT="18000" marB="18000" anchor="ctr" anchorCtr="1"/>
                </a:tc>
                <a:tc>
                  <a:txBody>
                    <a:bodyPr/>
                    <a:lstStyle/>
                    <a:p>
                      <a:pPr algn="ctr">
                        <a:lnSpc>
                          <a:spcPct val="120000"/>
                        </a:lnSpc>
                        <a:spcBef>
                          <a:spcPts val="1200"/>
                        </a:spcBef>
                        <a:spcAft>
                          <a:spcPts val="1200"/>
                        </a:spcAft>
                      </a:pPr>
                      <a:r>
                        <a:rPr lang="el-GR" sz="1600" dirty="0">
                          <a:effectLst/>
                          <a:latin typeface="+mn-lt"/>
                          <a:ea typeface="Times New Roman" panose="02020603050405020304" pitchFamily="18" charset="0"/>
                        </a:rPr>
                        <a:t>-</a:t>
                      </a:r>
                    </a:p>
                  </a:txBody>
                  <a:tcPr marL="44450" marR="44450" marT="0" marB="0"/>
                </a:tc>
                <a:tc>
                  <a:txBody>
                    <a:bodyPr/>
                    <a:lstStyle/>
                    <a:p>
                      <a:pPr algn="ctr">
                        <a:lnSpc>
                          <a:spcPct val="120000"/>
                        </a:lnSpc>
                        <a:spcBef>
                          <a:spcPts val="1200"/>
                        </a:spcBef>
                        <a:spcAft>
                          <a:spcPts val="1200"/>
                        </a:spcAft>
                      </a:pPr>
                      <a:r>
                        <a:rPr lang="el-GR" sz="1600" dirty="0">
                          <a:effectLst/>
                          <a:latin typeface="+mn-lt"/>
                          <a:ea typeface="Times New Roman" panose="02020603050405020304" pitchFamily="18" charset="0"/>
                        </a:rPr>
                        <a:t>-</a:t>
                      </a:r>
                    </a:p>
                  </a:txBody>
                  <a:tcPr marL="44450" marR="44450" marT="0" marB="0"/>
                </a:tc>
                <a:tc>
                  <a:txBody>
                    <a:bodyPr/>
                    <a:lstStyle/>
                    <a:p>
                      <a:pPr algn="ctr">
                        <a:lnSpc>
                          <a:spcPct val="120000"/>
                        </a:lnSpc>
                        <a:spcBef>
                          <a:spcPts val="1200"/>
                        </a:spcBef>
                        <a:spcAft>
                          <a:spcPts val="1200"/>
                        </a:spcAft>
                      </a:pPr>
                      <a:r>
                        <a:rPr lang="el-GR" sz="1600" dirty="0" smtClean="0">
                          <a:effectLst/>
                          <a:latin typeface="+mn-lt"/>
                          <a:ea typeface="Times New Roman" panose="02020603050405020304" pitchFamily="18" charset="0"/>
                        </a:rPr>
                        <a:t>0</a:t>
                      </a:r>
                      <a:endParaRPr lang="el-GR" sz="1600" dirty="0">
                        <a:effectLst/>
                        <a:latin typeface="+mn-lt"/>
                        <a:ea typeface="Times New Roman" panose="02020603050405020304" pitchFamily="18" charset="0"/>
                      </a:endParaRPr>
                    </a:p>
                  </a:txBody>
                  <a:tcPr marL="44450" marR="44450" marT="0" marB="0"/>
                </a:tc>
                <a:tc>
                  <a:txBody>
                    <a:bodyPr/>
                    <a:lstStyle/>
                    <a:p>
                      <a:pPr algn="ctr">
                        <a:lnSpc>
                          <a:spcPct val="120000"/>
                        </a:lnSpc>
                        <a:spcBef>
                          <a:spcPts val="1200"/>
                        </a:spcBef>
                        <a:spcAft>
                          <a:spcPts val="1200"/>
                        </a:spcAft>
                      </a:pPr>
                      <a:r>
                        <a:rPr lang="el-GR" sz="1600" dirty="0">
                          <a:effectLst/>
                          <a:latin typeface="+mn-lt"/>
                          <a:ea typeface="Times New Roman" panose="02020603050405020304" pitchFamily="18" charset="0"/>
                        </a:rPr>
                        <a:t>-</a:t>
                      </a:r>
                    </a:p>
                  </a:txBody>
                  <a:tcPr marL="44450" marR="44450" marT="0" marB="0"/>
                </a:tc>
              </a:tr>
            </a:tbl>
          </a:graphicData>
        </a:graphic>
      </p:graphicFrame>
      <p:sp>
        <p:nvSpPr>
          <p:cNvPr id="4" name="Rectangle 3"/>
          <p:cNvSpPr/>
          <p:nvPr/>
        </p:nvSpPr>
        <p:spPr>
          <a:xfrm>
            <a:off x="0" y="762000"/>
            <a:ext cx="9144000" cy="584775"/>
          </a:xfrm>
          <a:prstGeom prst="rect">
            <a:avLst/>
          </a:prstGeom>
        </p:spPr>
        <p:txBody>
          <a:bodyPr wrap="square">
            <a:spAutoFit/>
          </a:bodyPr>
          <a:lstStyle/>
          <a:p>
            <a:pPr algn="just">
              <a:spcBef>
                <a:spcPts val="300"/>
              </a:spcBef>
              <a:spcAft>
                <a:spcPts val="300"/>
              </a:spcAft>
            </a:pPr>
            <a:r>
              <a:rPr lang="el-GR" sz="1600" dirty="0"/>
              <a:t>Το έργο έχει υλοποιηθεί εν μέρει και τα αποτελέσματα της παρακολούθησης της προόδου του έργου στο τέλος της 5</a:t>
            </a:r>
            <a:r>
              <a:rPr lang="el-GR" sz="1600" baseline="30000" dirty="0"/>
              <a:t>ης</a:t>
            </a:r>
            <a:r>
              <a:rPr lang="el-GR" sz="1600" dirty="0"/>
              <a:t> ημέρας φαίνονται στον </a:t>
            </a:r>
            <a:r>
              <a:rPr lang="el-GR" sz="1600" dirty="0" smtClean="0"/>
              <a:t>Πίνακα.</a:t>
            </a:r>
            <a:endParaRPr lang="el-GR" sz="1600" dirty="0"/>
          </a:p>
        </p:txBody>
      </p:sp>
    </p:spTree>
    <p:extLst>
      <p:ext uri="{BB962C8B-B14F-4D97-AF65-F5344CB8AC3E}">
        <p14:creationId xmlns:p14="http://schemas.microsoft.com/office/powerpoint/2010/main" xmlns="" val="240357259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127"/>
            <a:ext cx="9144000" cy="492443"/>
          </a:xfrm>
          <a:prstGeom prst="rect">
            <a:avLst/>
          </a:prstGeom>
          <a:noFill/>
        </p:spPr>
        <p:txBody>
          <a:bodyPr wrap="square" rtlCol="0">
            <a:spAutoFit/>
          </a:bodyPr>
          <a:lstStyle/>
          <a:p>
            <a:pPr algn="ctr"/>
            <a:r>
              <a:rPr lang="el-GR" sz="2600" b="1" dirty="0" smtClean="0">
                <a:solidFill>
                  <a:srgbClr val="00467A"/>
                </a:solidFill>
              </a:rPr>
              <a:t>Το πρόβλημα κατανομής πόρων</a:t>
            </a:r>
          </a:p>
        </p:txBody>
      </p:sp>
      <p:sp>
        <p:nvSpPr>
          <p:cNvPr id="4" name="Rectangle 1"/>
          <p:cNvSpPr>
            <a:spLocks noChangeArrowheads="1"/>
          </p:cNvSpPr>
          <p:nvPr/>
        </p:nvSpPr>
        <p:spPr bwMode="auto">
          <a:xfrm>
            <a:off x="0" y="609600"/>
            <a:ext cx="9144000" cy="4954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just">
              <a:lnSpc>
                <a:spcPct val="120000"/>
              </a:lnSpc>
              <a:spcAft>
                <a:spcPts val="1200"/>
              </a:spcAft>
            </a:pPr>
            <a:r>
              <a:rPr lang="el-GR" sz="1600" dirty="0" smtClean="0"/>
              <a:t>Το πρόβλημα της κατανομής πόρων υφίσταται όταν υπάρχει </a:t>
            </a:r>
            <a:r>
              <a:rPr lang="el-GR" sz="1600" b="1" dirty="0" smtClean="0"/>
              <a:t>περιορισμένη διαθεσιμότητα</a:t>
            </a:r>
            <a:r>
              <a:rPr lang="el-GR" sz="1600" dirty="0" smtClean="0"/>
              <a:t> στους απαιτούμενους </a:t>
            </a:r>
            <a:r>
              <a:rPr lang="el-GR" sz="1600" b="1" dirty="0"/>
              <a:t>πόρους</a:t>
            </a:r>
            <a:r>
              <a:rPr lang="el-GR" sz="1600" dirty="0"/>
              <a:t> </a:t>
            </a:r>
            <a:r>
              <a:rPr lang="el-GR" sz="1600" dirty="0" smtClean="0"/>
              <a:t>για την κατασκευή του έργου και </a:t>
            </a:r>
            <a:r>
              <a:rPr lang="el-GR" sz="1600" dirty="0"/>
              <a:t>κατά συνέπεια, </a:t>
            </a:r>
            <a:r>
              <a:rPr lang="el-GR" sz="1600" dirty="0" smtClean="0"/>
              <a:t>ο χρονικός </a:t>
            </a:r>
            <a:r>
              <a:rPr lang="el-GR" sz="1600" dirty="0"/>
              <a:t>προγραμματισμός ενός έργου θα πρέπει να είναι τέτοιος ώστε σε </a:t>
            </a:r>
            <a:r>
              <a:rPr lang="el-GR" sz="1600" dirty="0" smtClean="0"/>
              <a:t>καμία χρονική </a:t>
            </a:r>
            <a:r>
              <a:rPr lang="el-GR" sz="1600" dirty="0"/>
              <a:t>στιγμή να μη γίνεται</a:t>
            </a:r>
            <a:r>
              <a:rPr lang="el-GR" sz="1600" b="1" dirty="0"/>
              <a:t> υπέρβαση</a:t>
            </a:r>
            <a:r>
              <a:rPr lang="el-GR" sz="1600" dirty="0"/>
              <a:t> του αριθμού αυτού. </a:t>
            </a:r>
            <a:endParaRPr lang="el-GR" sz="1600" dirty="0" smtClean="0"/>
          </a:p>
          <a:p>
            <a:pPr algn="just">
              <a:lnSpc>
                <a:spcPct val="120000"/>
              </a:lnSpc>
              <a:spcAft>
                <a:spcPts val="1200"/>
              </a:spcAft>
            </a:pPr>
            <a:r>
              <a:rPr lang="el-GR" sz="1600" dirty="0" smtClean="0"/>
              <a:t>Πιο συγκεκριμένα, αν </a:t>
            </a:r>
            <a:r>
              <a:rPr lang="el-GR" sz="1600" dirty="0"/>
              <a:t>το αρχικό χρονοδιάγραμμα, όπως προκύπτει από την ανάλυση του χρονικού προγραμματισμού, λαμβάνοντας υπόψη μόνο την παράμετρο του χρόνου, οδηγεί σε απαιτήσεις πόρων υψηλότερες από το διαθέσιμο αριθμό, θα πρέπει να αναπροσαρμοστεί ώστε να αποτραπεί η υπέρβαση και να ικανοποιηθούν οι περιορισμοί. </a:t>
            </a:r>
          </a:p>
          <a:p>
            <a:pPr algn="just" eaLnBrk="0" hangingPunct="0">
              <a:lnSpc>
                <a:spcPct val="120000"/>
              </a:lnSpc>
              <a:spcAft>
                <a:spcPts val="1200"/>
              </a:spcAft>
              <a:buClr>
                <a:srgbClr val="00467A"/>
              </a:buClr>
            </a:pPr>
            <a:r>
              <a:rPr lang="el-GR" sz="1600" dirty="0" smtClean="0"/>
              <a:t>Πέραν αυτού όμως, ακόμα </a:t>
            </a:r>
            <a:r>
              <a:rPr lang="el-GR" sz="1600" dirty="0"/>
              <a:t>και αν οι διαθέσιμοι πόροι επαρκούν, τίθεται θέμα εξομάλυνσης των αιχμών </a:t>
            </a:r>
            <a:r>
              <a:rPr lang="el-GR" sz="1600" dirty="0" smtClean="0"/>
              <a:t>απασχόλησης / χρήσης</a:t>
            </a:r>
            <a:r>
              <a:rPr lang="el-GR" sz="1600" dirty="0"/>
              <a:t>, ώστε να γίνεται κατά το δυνατόν σταθερή </a:t>
            </a:r>
            <a:r>
              <a:rPr lang="el-GR" sz="1600" dirty="0" smtClean="0"/>
              <a:t>απασχόληση / χρήση </a:t>
            </a:r>
            <a:r>
              <a:rPr lang="el-GR" sz="1600" dirty="0"/>
              <a:t>ενός πόρου και να μην υπάρχουν φαινόμενα </a:t>
            </a:r>
            <a:r>
              <a:rPr lang="el-GR" sz="1600" dirty="0" smtClean="0"/>
              <a:t>υπεραπασχόλησης / </a:t>
            </a:r>
            <a:r>
              <a:rPr lang="el-GR" sz="1600" dirty="0" err="1" smtClean="0"/>
              <a:t>υπερχρησιμοποίησης</a:t>
            </a:r>
            <a:r>
              <a:rPr lang="el-GR" sz="1600" dirty="0" smtClean="0"/>
              <a:t> </a:t>
            </a:r>
            <a:r>
              <a:rPr lang="el-GR" sz="1600" dirty="0"/>
              <a:t>ή </a:t>
            </a:r>
            <a:r>
              <a:rPr lang="el-GR" sz="1600" dirty="0" smtClean="0"/>
              <a:t>υποαπασχόλησης / </a:t>
            </a:r>
            <a:r>
              <a:rPr lang="el-GR" sz="1600" dirty="0" err="1" smtClean="0"/>
              <a:t>υπερχρησιμοποίησης</a:t>
            </a:r>
            <a:r>
              <a:rPr lang="el-GR" sz="1600" dirty="0"/>
              <a:t>. </a:t>
            </a:r>
            <a:endParaRPr lang="el-GR" sz="1600" dirty="0" smtClean="0"/>
          </a:p>
          <a:p>
            <a:pPr algn="just" eaLnBrk="0" hangingPunct="0">
              <a:lnSpc>
                <a:spcPct val="120000"/>
              </a:lnSpc>
              <a:spcAft>
                <a:spcPts val="1200"/>
              </a:spcAft>
              <a:buClr>
                <a:srgbClr val="00467A"/>
              </a:buClr>
            </a:pPr>
            <a:r>
              <a:rPr lang="el-GR" sz="1600" b="1" dirty="0" smtClean="0"/>
              <a:t>Παράδειγμα:</a:t>
            </a:r>
            <a:r>
              <a:rPr lang="el-GR" sz="1600" dirty="0" smtClean="0"/>
              <a:t> Αν </a:t>
            </a:r>
            <a:r>
              <a:rPr lang="el-GR" sz="1600" dirty="0"/>
              <a:t>η απαίτηση για κάποιο πόρο κυμαίνεται μεταξύ 50% και </a:t>
            </a:r>
            <a:r>
              <a:rPr lang="el-GR" sz="1600" dirty="0" smtClean="0"/>
              <a:t>100</a:t>
            </a:r>
            <a:r>
              <a:rPr lang="el-GR" sz="1600" dirty="0"/>
              <a:t>% του </a:t>
            </a:r>
            <a:r>
              <a:rPr lang="el-GR" sz="1600" dirty="0" smtClean="0"/>
              <a:t>διαθέσιμου αριθμού σημαίνει ότι στη </a:t>
            </a:r>
            <a:r>
              <a:rPr lang="el-GR" sz="1600" dirty="0"/>
              <a:t>διάρκεια </a:t>
            </a:r>
            <a:r>
              <a:rPr lang="el-GR" sz="1600" dirty="0" smtClean="0"/>
              <a:t>του </a:t>
            </a:r>
            <a:r>
              <a:rPr lang="el-GR" sz="1600" dirty="0"/>
              <a:t>έργου, σε κάποιες </a:t>
            </a:r>
            <a:r>
              <a:rPr lang="el-GR" sz="1600" dirty="0" smtClean="0"/>
              <a:t>περιόδους ο </a:t>
            </a:r>
            <a:r>
              <a:rPr lang="el-GR" sz="1600" dirty="0"/>
              <a:t>πόρος </a:t>
            </a:r>
            <a:r>
              <a:rPr lang="el-GR" sz="1600" dirty="0" smtClean="0"/>
              <a:t>υποαπασχολείται και </a:t>
            </a:r>
            <a:r>
              <a:rPr lang="el-GR" sz="1600" dirty="0"/>
              <a:t>σε </a:t>
            </a:r>
            <a:r>
              <a:rPr lang="el-GR" sz="1600" dirty="0" smtClean="0"/>
              <a:t>κάποιες άλλες χρησιμοποιείται στο μέγιστο. </a:t>
            </a:r>
          </a:p>
        </p:txBody>
      </p:sp>
    </p:spTree>
    <p:extLst>
      <p:ext uri="{BB962C8B-B14F-4D97-AF65-F5344CB8AC3E}">
        <p14:creationId xmlns:p14="http://schemas.microsoft.com/office/powerpoint/2010/main" xmlns="" val="266787196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127"/>
            <a:ext cx="9144000" cy="492443"/>
          </a:xfrm>
          <a:prstGeom prst="rect">
            <a:avLst/>
          </a:prstGeom>
          <a:noFill/>
        </p:spPr>
        <p:txBody>
          <a:bodyPr wrap="square" rtlCol="0">
            <a:spAutoFit/>
          </a:bodyPr>
          <a:lstStyle/>
          <a:p>
            <a:pPr algn="ctr"/>
            <a:r>
              <a:rPr lang="el-GR" sz="2600" b="1" dirty="0" smtClean="0">
                <a:solidFill>
                  <a:srgbClr val="00467A"/>
                </a:solidFill>
              </a:rPr>
              <a:t>Το πρόβλημα κατανομής πόρων</a:t>
            </a:r>
          </a:p>
        </p:txBody>
      </p:sp>
      <p:sp>
        <p:nvSpPr>
          <p:cNvPr id="4" name="Rectangle 1"/>
          <p:cNvSpPr>
            <a:spLocks noChangeArrowheads="1"/>
          </p:cNvSpPr>
          <p:nvPr/>
        </p:nvSpPr>
        <p:spPr bwMode="auto">
          <a:xfrm>
            <a:off x="0" y="585654"/>
            <a:ext cx="9144000" cy="58908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just">
              <a:lnSpc>
                <a:spcPct val="110000"/>
              </a:lnSpc>
              <a:spcAft>
                <a:spcPts val="1200"/>
              </a:spcAft>
            </a:pPr>
            <a:r>
              <a:rPr lang="el-GR" sz="1600" dirty="0" smtClean="0"/>
              <a:t>Κατά συνέπεια, το </a:t>
            </a:r>
            <a:r>
              <a:rPr lang="el-GR" sz="1600" dirty="0"/>
              <a:t>πρόβλημα της κατανομής πόρων είναι </a:t>
            </a:r>
            <a:r>
              <a:rPr lang="el-GR" sz="1600" dirty="0" smtClean="0"/>
              <a:t>πρόβλημα </a:t>
            </a:r>
            <a:r>
              <a:rPr lang="el-GR" sz="1600" dirty="0"/>
              <a:t>βελτιστοποίησης με </a:t>
            </a:r>
            <a:r>
              <a:rPr lang="el-GR" sz="1600" dirty="0" smtClean="0"/>
              <a:t>στόχους</a:t>
            </a:r>
            <a:r>
              <a:rPr lang="el-GR" sz="1600" dirty="0"/>
              <a:t>:</a:t>
            </a:r>
          </a:p>
          <a:p>
            <a:pPr marL="339725" indent="-227013" algn="just">
              <a:lnSpc>
                <a:spcPct val="110000"/>
              </a:lnSpc>
              <a:spcBef>
                <a:spcPts val="0"/>
              </a:spcBef>
              <a:spcAft>
                <a:spcPts val="600"/>
              </a:spcAft>
              <a:buClr>
                <a:srgbClr val="00467A"/>
              </a:buClr>
              <a:buFont typeface="Wingdings" pitchFamily="2" charset="2"/>
              <a:buChar char="Ø"/>
            </a:pPr>
            <a:r>
              <a:rPr lang="el-GR" sz="1600" dirty="0"/>
              <a:t>να μην υπάρχει υπέρβαση του διαθέσιμου αριθμού κάθε πόρου,</a:t>
            </a:r>
            <a:endParaRPr lang="el-GR" sz="1600" dirty="0" smtClean="0"/>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να </a:t>
            </a:r>
            <a:r>
              <a:rPr lang="el-GR" sz="1600" dirty="0"/>
              <a:t>υπάρχει </a:t>
            </a:r>
            <a:r>
              <a:rPr lang="el-GR" sz="1600" dirty="0" smtClean="0"/>
              <a:t>ως το δυνατόν σταθερή </a:t>
            </a:r>
            <a:r>
              <a:rPr lang="el-GR" sz="1600" dirty="0"/>
              <a:t>απαίτηση κάθε πόρου,</a:t>
            </a:r>
          </a:p>
          <a:p>
            <a:pPr marL="339725" indent="-227013" algn="just">
              <a:lnSpc>
                <a:spcPct val="110000"/>
              </a:lnSpc>
              <a:spcBef>
                <a:spcPts val="0"/>
              </a:spcBef>
              <a:spcAft>
                <a:spcPts val="600"/>
              </a:spcAft>
              <a:buClr>
                <a:srgbClr val="00467A"/>
              </a:buClr>
              <a:buFont typeface="Wingdings" pitchFamily="2" charset="2"/>
              <a:buChar char="Ø"/>
            </a:pPr>
            <a:r>
              <a:rPr lang="el-GR" sz="1600" dirty="0" smtClean="0"/>
              <a:t>να ολοκληρωθεί το έργο στην ελάχιστη δυνατή διάρκεια. </a:t>
            </a:r>
          </a:p>
          <a:p>
            <a:pPr algn="just">
              <a:lnSpc>
                <a:spcPct val="110000"/>
              </a:lnSpc>
              <a:spcBef>
                <a:spcPts val="600"/>
              </a:spcBef>
              <a:spcAft>
                <a:spcPts val="1200"/>
              </a:spcAft>
            </a:pPr>
            <a:r>
              <a:rPr lang="el-GR" sz="1600" dirty="0" smtClean="0"/>
              <a:t>Οι </a:t>
            </a:r>
            <a:r>
              <a:rPr lang="el-GR" sz="1600" dirty="0"/>
              <a:t>παραπάνω στόχοι συνδέουν τις δυο παραμέτρους (χρόνο και χρήση πόρων) με τρόπο ώστε η βελτίωση του αποτελέσματος ως προς τη μια παράμετρο να επιβαρύνει το αποτέλεσμα ως προς την άλλη. </a:t>
            </a:r>
          </a:p>
          <a:p>
            <a:pPr algn="just">
              <a:lnSpc>
                <a:spcPct val="110000"/>
              </a:lnSpc>
              <a:spcAft>
                <a:spcPts val="1200"/>
              </a:spcAft>
            </a:pPr>
            <a:r>
              <a:rPr lang="el-GR" sz="1600" dirty="0" smtClean="0"/>
              <a:t>Σε </a:t>
            </a:r>
            <a:r>
              <a:rPr lang="el-GR" sz="1600" dirty="0"/>
              <a:t>μια τέτοια </a:t>
            </a:r>
            <a:r>
              <a:rPr lang="el-GR" sz="1600" dirty="0" smtClean="0"/>
              <a:t>αντικρουσμένη σχέση</a:t>
            </a:r>
            <a:r>
              <a:rPr lang="el-GR" sz="1600" dirty="0"/>
              <a:t>, η </a:t>
            </a:r>
            <a:r>
              <a:rPr lang="el-GR" sz="1600" dirty="0" smtClean="0"/>
              <a:t>τελική επιλογή καθορίζεται </a:t>
            </a:r>
            <a:r>
              <a:rPr lang="el-GR" sz="1600" dirty="0"/>
              <a:t>σε μεγάλο βαθμό από </a:t>
            </a:r>
            <a:r>
              <a:rPr lang="el-GR" sz="1600" dirty="0" smtClean="0"/>
              <a:t>τους εξωτερικούς περιορισμούς, οι </a:t>
            </a:r>
            <a:r>
              <a:rPr lang="el-GR" sz="1600" dirty="0"/>
              <a:t>οριακές περιπτώσεις </a:t>
            </a:r>
            <a:r>
              <a:rPr lang="el-GR" sz="1600" dirty="0" smtClean="0"/>
              <a:t>των οποίων σε </a:t>
            </a:r>
            <a:r>
              <a:rPr lang="el-GR" sz="1600" dirty="0"/>
              <a:t>πρακτικές </a:t>
            </a:r>
            <a:r>
              <a:rPr lang="el-GR" sz="1600" dirty="0" smtClean="0"/>
              <a:t>εφαρμογές είναι:</a:t>
            </a:r>
            <a:endParaRPr lang="el-GR" sz="1600" dirty="0"/>
          </a:p>
          <a:p>
            <a:pPr marL="339725" indent="-227013" algn="just">
              <a:lnSpc>
                <a:spcPct val="110000"/>
              </a:lnSpc>
              <a:spcBef>
                <a:spcPts val="0"/>
              </a:spcBef>
              <a:spcAft>
                <a:spcPts val="600"/>
              </a:spcAft>
              <a:buClr>
                <a:srgbClr val="00467A"/>
              </a:buClr>
              <a:buFont typeface="Wingdings" pitchFamily="2" charset="2"/>
              <a:buChar char="Ø"/>
            </a:pPr>
            <a:r>
              <a:rPr lang="el-GR" sz="1600" b="1" dirty="0" smtClean="0"/>
              <a:t>Περιορισμός </a:t>
            </a:r>
            <a:r>
              <a:rPr lang="el-GR" sz="1600" b="1" dirty="0"/>
              <a:t>χρόνου</a:t>
            </a:r>
            <a:r>
              <a:rPr lang="el-GR" sz="1600" dirty="0"/>
              <a:t>: Το έργο πρέπει να ολοκληρωθεί σε συγκεκριμένο </a:t>
            </a:r>
            <a:r>
              <a:rPr lang="el-GR" sz="1600" dirty="0" smtClean="0"/>
              <a:t>χρόνο με </a:t>
            </a:r>
            <a:r>
              <a:rPr lang="el-GR" sz="1600" dirty="0"/>
              <a:t>τη χρήση των λιγότερων δυνατών πόρων.</a:t>
            </a:r>
          </a:p>
          <a:p>
            <a:pPr marL="339725" indent="-227013" algn="just">
              <a:lnSpc>
                <a:spcPct val="110000"/>
              </a:lnSpc>
              <a:spcBef>
                <a:spcPts val="0"/>
              </a:spcBef>
              <a:spcAft>
                <a:spcPts val="600"/>
              </a:spcAft>
              <a:buClr>
                <a:srgbClr val="00467A"/>
              </a:buClr>
              <a:buFont typeface="Wingdings" pitchFamily="2" charset="2"/>
              <a:buChar char="Ø"/>
            </a:pPr>
            <a:r>
              <a:rPr lang="el-GR" sz="1600" b="1" dirty="0" smtClean="0"/>
              <a:t>Περιορισμός </a:t>
            </a:r>
            <a:r>
              <a:rPr lang="el-GR" sz="1600" b="1" dirty="0"/>
              <a:t>πόρων</a:t>
            </a:r>
            <a:r>
              <a:rPr lang="el-GR" sz="1600" dirty="0"/>
              <a:t>: Το έργο πρέπει να ολοκληρωθεί το συντομότερο </a:t>
            </a:r>
            <a:r>
              <a:rPr lang="el-GR" sz="1600" dirty="0" smtClean="0"/>
              <a:t>δυνατόν χωρίς </a:t>
            </a:r>
            <a:r>
              <a:rPr lang="el-GR" sz="1600" dirty="0"/>
              <a:t>να γίνει υπέρβαση συγκεκριμένου αριθμού πόρων. </a:t>
            </a:r>
            <a:endParaRPr lang="el-GR" sz="1600" dirty="0" smtClean="0"/>
          </a:p>
          <a:p>
            <a:pPr marL="347663" algn="just">
              <a:lnSpc>
                <a:spcPct val="110000"/>
              </a:lnSpc>
              <a:spcBef>
                <a:spcPts val="0"/>
              </a:spcBef>
              <a:spcAft>
                <a:spcPts val="600"/>
              </a:spcAft>
              <a:buClr>
                <a:srgbClr val="00467A"/>
              </a:buClr>
            </a:pPr>
            <a:r>
              <a:rPr lang="el-GR" sz="1600" dirty="0" smtClean="0"/>
              <a:t>Στην κατηγορία αυτή εντάσσεται ο περιορισμός </a:t>
            </a:r>
            <a:r>
              <a:rPr lang="el-GR" sz="1600" dirty="0"/>
              <a:t>που αφορά τη χρονική κατανομή της </a:t>
            </a:r>
            <a:r>
              <a:rPr lang="el-GR" sz="1600" dirty="0" smtClean="0"/>
              <a:t>χρηματοδότησης </a:t>
            </a:r>
            <a:r>
              <a:rPr lang="el-GR" sz="1600" dirty="0"/>
              <a:t>του έργου, η οποία είναι συχνά </a:t>
            </a:r>
            <a:r>
              <a:rPr lang="el-GR" sz="1600" dirty="0" smtClean="0"/>
              <a:t>καθοριστικός </a:t>
            </a:r>
            <a:r>
              <a:rPr lang="el-GR" sz="1600" dirty="0"/>
              <a:t>παράγοντας της </a:t>
            </a:r>
            <a:r>
              <a:rPr lang="el-GR" sz="1600" dirty="0" smtClean="0"/>
              <a:t>πορείας </a:t>
            </a:r>
            <a:r>
              <a:rPr lang="el-GR" sz="1600" dirty="0"/>
              <a:t>υλοποίησης του έργου</a:t>
            </a:r>
            <a:r>
              <a:rPr lang="el-GR" sz="1600" dirty="0" smtClean="0"/>
              <a:t>.</a:t>
            </a:r>
            <a:endParaRPr lang="el-GR" sz="1600" dirty="0"/>
          </a:p>
        </p:txBody>
      </p:sp>
    </p:spTree>
    <p:extLst>
      <p:ext uri="{BB962C8B-B14F-4D97-AF65-F5344CB8AC3E}">
        <p14:creationId xmlns:p14="http://schemas.microsoft.com/office/powerpoint/2010/main" xmlns="" val="421191569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127"/>
            <a:ext cx="9144000" cy="492443"/>
          </a:xfrm>
          <a:prstGeom prst="rect">
            <a:avLst/>
          </a:prstGeom>
          <a:noFill/>
        </p:spPr>
        <p:txBody>
          <a:bodyPr wrap="square" rtlCol="0">
            <a:spAutoFit/>
          </a:bodyPr>
          <a:lstStyle/>
          <a:p>
            <a:pPr algn="ctr"/>
            <a:r>
              <a:rPr lang="el-GR" sz="2600" b="1" dirty="0" smtClean="0">
                <a:solidFill>
                  <a:srgbClr val="00467A"/>
                </a:solidFill>
              </a:rPr>
              <a:t>Το πρόβλημα κατανομής πόρων</a:t>
            </a:r>
          </a:p>
        </p:txBody>
      </p:sp>
      <p:sp>
        <p:nvSpPr>
          <p:cNvPr id="4" name="Rectangle 1"/>
          <p:cNvSpPr>
            <a:spLocks noChangeArrowheads="1"/>
          </p:cNvSpPr>
          <p:nvPr/>
        </p:nvSpPr>
        <p:spPr bwMode="auto">
          <a:xfrm>
            <a:off x="0" y="585654"/>
            <a:ext cx="9144000" cy="5724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just">
              <a:lnSpc>
                <a:spcPct val="120000"/>
              </a:lnSpc>
              <a:spcBef>
                <a:spcPts val="0"/>
              </a:spcBef>
              <a:spcAft>
                <a:spcPts val="1200"/>
              </a:spcAft>
            </a:pPr>
            <a:r>
              <a:rPr lang="el-GR" sz="1600" dirty="0" smtClean="0"/>
              <a:t>Η ανάλυση πόρων, προϋποθέτει το αρχικό χρονοδιάγραμμα </a:t>
            </a:r>
            <a:r>
              <a:rPr lang="el-GR" sz="1600" dirty="0"/>
              <a:t>εκτέλεσης των εργασιών </a:t>
            </a:r>
            <a:r>
              <a:rPr lang="el-GR" sz="1600" dirty="0" smtClean="0"/>
              <a:t>και περιλαμβάνει τα κάτωθι βήματα:</a:t>
            </a:r>
            <a:endParaRPr lang="en-US" sz="1600" dirty="0" smtClean="0"/>
          </a:p>
          <a:p>
            <a:pPr marL="455612" indent="-342900" algn="just">
              <a:lnSpc>
                <a:spcPct val="120000"/>
              </a:lnSpc>
              <a:spcBef>
                <a:spcPts val="0"/>
              </a:spcBef>
              <a:spcAft>
                <a:spcPts val="1200"/>
              </a:spcAft>
              <a:buClr>
                <a:srgbClr val="00467A"/>
              </a:buClr>
              <a:buFont typeface="+mj-lt"/>
              <a:buAutoNum type="arabicPeriod"/>
            </a:pPr>
            <a:r>
              <a:rPr lang="el-GR" sz="1600" dirty="0" smtClean="0"/>
              <a:t>Εκτίμηση </a:t>
            </a:r>
            <a:r>
              <a:rPr lang="el-GR" sz="1600" dirty="0"/>
              <a:t>των </a:t>
            </a:r>
            <a:r>
              <a:rPr lang="el-GR" sz="1600" dirty="0" smtClean="0"/>
              <a:t>απαιτούμενων πόρων, είδος και ποσότητα, για </a:t>
            </a:r>
            <a:r>
              <a:rPr lang="el-GR" sz="1600" dirty="0"/>
              <a:t>κάθε εργασία.</a:t>
            </a:r>
          </a:p>
          <a:p>
            <a:pPr marL="455612" indent="-342900" algn="just">
              <a:lnSpc>
                <a:spcPct val="120000"/>
              </a:lnSpc>
              <a:spcBef>
                <a:spcPts val="0"/>
              </a:spcBef>
              <a:spcAft>
                <a:spcPts val="1200"/>
              </a:spcAft>
              <a:buClr>
                <a:srgbClr val="00467A"/>
              </a:buClr>
              <a:buFont typeface="+mj-lt"/>
              <a:buAutoNum type="arabicPeriod"/>
            </a:pPr>
            <a:r>
              <a:rPr lang="el-GR" sz="1600" dirty="0" smtClean="0"/>
              <a:t>Καθορισμός </a:t>
            </a:r>
            <a:r>
              <a:rPr lang="el-GR" sz="1600" dirty="0"/>
              <a:t>της συνολικής απαίτησης πόρων του έργου σε κάθε χρονική </a:t>
            </a:r>
            <a:r>
              <a:rPr lang="el-GR" sz="1600" dirty="0" smtClean="0"/>
              <a:t>περίοδο </a:t>
            </a:r>
            <a:r>
              <a:rPr lang="el-GR" sz="1600" dirty="0"/>
              <a:t>με βάση το χρονοδιάγραμμα εκτέλεσης των εργασιών.</a:t>
            </a:r>
          </a:p>
          <a:p>
            <a:pPr marL="455612" indent="-342900" algn="just">
              <a:lnSpc>
                <a:spcPct val="120000"/>
              </a:lnSpc>
              <a:spcBef>
                <a:spcPts val="0"/>
              </a:spcBef>
              <a:spcAft>
                <a:spcPts val="1200"/>
              </a:spcAft>
              <a:buClr>
                <a:srgbClr val="00467A"/>
              </a:buClr>
              <a:buFont typeface="+mj-lt"/>
              <a:buAutoNum type="arabicPeriod"/>
            </a:pPr>
            <a:r>
              <a:rPr lang="el-GR" sz="1600" dirty="0" smtClean="0"/>
              <a:t>Σχεδίαση των </a:t>
            </a:r>
            <a:r>
              <a:rPr lang="el-GR" sz="1600" b="1" dirty="0" smtClean="0"/>
              <a:t>διαγραμμάτων </a:t>
            </a:r>
            <a:r>
              <a:rPr lang="el-GR" sz="1600" b="1" dirty="0"/>
              <a:t>κατανομής πόρων</a:t>
            </a:r>
            <a:r>
              <a:rPr lang="el-GR" sz="1600" dirty="0"/>
              <a:t> στο χρόνο.</a:t>
            </a:r>
          </a:p>
          <a:p>
            <a:pPr marL="455612" indent="-342900" algn="just">
              <a:lnSpc>
                <a:spcPct val="120000"/>
              </a:lnSpc>
              <a:spcBef>
                <a:spcPts val="0"/>
              </a:spcBef>
              <a:spcAft>
                <a:spcPts val="1200"/>
              </a:spcAft>
              <a:buClr>
                <a:srgbClr val="00467A"/>
              </a:buClr>
              <a:buFont typeface="+mj-lt"/>
              <a:buAutoNum type="arabicPeriod"/>
            </a:pPr>
            <a:r>
              <a:rPr lang="el-GR" sz="1600" dirty="0" smtClean="0"/>
              <a:t>Καταγραφή </a:t>
            </a:r>
            <a:r>
              <a:rPr lang="el-GR" sz="1600" dirty="0"/>
              <a:t>του διαθέσιμου αριθμού πόρων </a:t>
            </a:r>
            <a:r>
              <a:rPr lang="el-GR" sz="1600" dirty="0" smtClean="0"/>
              <a:t>ανά είδος.</a:t>
            </a:r>
            <a:endParaRPr lang="el-GR" sz="1600" dirty="0"/>
          </a:p>
          <a:p>
            <a:pPr marL="455612" indent="-342900" algn="just">
              <a:lnSpc>
                <a:spcPct val="120000"/>
              </a:lnSpc>
              <a:spcBef>
                <a:spcPts val="0"/>
              </a:spcBef>
              <a:spcAft>
                <a:spcPts val="1200"/>
              </a:spcAft>
              <a:buClr>
                <a:srgbClr val="00467A"/>
              </a:buClr>
              <a:buFont typeface="+mj-lt"/>
              <a:buAutoNum type="arabicPeriod"/>
            </a:pPr>
            <a:r>
              <a:rPr lang="el-GR" sz="1600" dirty="0" smtClean="0"/>
              <a:t>Σύγκριση </a:t>
            </a:r>
            <a:r>
              <a:rPr lang="el-GR" sz="1600" dirty="0"/>
              <a:t>των απαιτήσεων και της διαθεσιμότητας πόρων ανά </a:t>
            </a:r>
            <a:r>
              <a:rPr lang="el-GR" sz="1600" dirty="0" smtClean="0"/>
              <a:t>είδος. Υπολογισμός των </a:t>
            </a:r>
            <a:r>
              <a:rPr lang="el-GR" sz="1600" b="1" dirty="0" smtClean="0"/>
              <a:t>βαθμών </a:t>
            </a:r>
            <a:r>
              <a:rPr lang="el-GR" sz="1600" b="1" dirty="0"/>
              <a:t>υποαπασχόλησης ή ανεπάρκειας των πόρων</a:t>
            </a:r>
            <a:r>
              <a:rPr lang="el-GR" sz="1600" dirty="0" smtClean="0"/>
              <a:t>.</a:t>
            </a:r>
            <a:r>
              <a:rPr lang="en-US" sz="1600" dirty="0" smtClean="0"/>
              <a:t> </a:t>
            </a:r>
            <a:endParaRPr lang="el-GR" sz="100" dirty="0"/>
          </a:p>
          <a:p>
            <a:pPr marL="455612" indent="-342900" algn="just">
              <a:lnSpc>
                <a:spcPct val="120000"/>
              </a:lnSpc>
              <a:spcBef>
                <a:spcPts val="0"/>
              </a:spcBef>
              <a:spcAft>
                <a:spcPts val="1200"/>
              </a:spcAft>
              <a:buClr>
                <a:srgbClr val="00467A"/>
              </a:buClr>
              <a:buFont typeface="+mj-lt"/>
              <a:buAutoNum type="arabicPeriod"/>
            </a:pPr>
            <a:r>
              <a:rPr lang="en-US" sz="1600" dirty="0" smtClean="0"/>
              <a:t> </a:t>
            </a:r>
            <a:r>
              <a:rPr lang="el-GR" sz="1600" b="1" dirty="0" smtClean="0"/>
              <a:t>Εξομάλυνση των διαγραμμάτων </a:t>
            </a:r>
            <a:r>
              <a:rPr lang="el-GR" sz="1600" b="1" dirty="0"/>
              <a:t>πόρων</a:t>
            </a:r>
            <a:r>
              <a:rPr lang="el-GR" sz="1600" dirty="0"/>
              <a:t> με χρονική μετατόπιση επιλεγμένων </a:t>
            </a:r>
            <a:r>
              <a:rPr lang="el-GR" sz="1600" dirty="0" smtClean="0"/>
              <a:t>εργασιών </a:t>
            </a:r>
            <a:r>
              <a:rPr lang="el-GR" sz="1600" dirty="0"/>
              <a:t>μέσα στα χρονικά περιθώριά τους.</a:t>
            </a:r>
          </a:p>
          <a:p>
            <a:pPr marL="455612" indent="-342900" algn="just">
              <a:lnSpc>
                <a:spcPct val="120000"/>
              </a:lnSpc>
              <a:spcBef>
                <a:spcPts val="0"/>
              </a:spcBef>
              <a:spcAft>
                <a:spcPts val="1200"/>
              </a:spcAft>
              <a:buClr>
                <a:srgbClr val="00467A"/>
              </a:buClr>
              <a:buFont typeface="+mj-lt"/>
              <a:buAutoNum type="arabicPeriod"/>
            </a:pPr>
            <a:r>
              <a:rPr lang="el-GR" sz="1600" dirty="0" err="1" smtClean="0"/>
              <a:t>Αναπρογραμματισμός</a:t>
            </a:r>
            <a:r>
              <a:rPr lang="el-GR" sz="1600" dirty="0" smtClean="0"/>
              <a:t> </a:t>
            </a:r>
            <a:r>
              <a:rPr lang="el-GR" sz="1600" dirty="0"/>
              <a:t>των εργασιών με βάση τους περιορισμούς </a:t>
            </a:r>
            <a:r>
              <a:rPr lang="el-GR" sz="1600" dirty="0" smtClean="0"/>
              <a:t>διαθεσιμότητας των πόρων, όπου απαιτείται.</a:t>
            </a:r>
            <a:endParaRPr lang="el-GR" sz="1600" dirty="0"/>
          </a:p>
          <a:p>
            <a:pPr marL="455612" indent="-342900" algn="just">
              <a:lnSpc>
                <a:spcPct val="120000"/>
              </a:lnSpc>
              <a:spcBef>
                <a:spcPts val="0"/>
              </a:spcBef>
              <a:spcAft>
                <a:spcPts val="1200"/>
              </a:spcAft>
              <a:buClr>
                <a:srgbClr val="00467A"/>
              </a:buClr>
              <a:buFont typeface="+mj-lt"/>
              <a:buAutoNum type="arabicPeriod"/>
            </a:pPr>
            <a:r>
              <a:rPr lang="el-GR" sz="1600" dirty="0" err="1" smtClean="0"/>
              <a:t>Αναπρογραμματισμός</a:t>
            </a:r>
            <a:r>
              <a:rPr lang="el-GR" sz="1600" dirty="0" smtClean="0"/>
              <a:t> </a:t>
            </a:r>
            <a:r>
              <a:rPr lang="el-GR" sz="1600" dirty="0"/>
              <a:t>των εργασιών με βάση τους χρονικούς περιορισμούς </a:t>
            </a:r>
            <a:r>
              <a:rPr lang="el-GR" sz="1600" dirty="0" smtClean="0"/>
              <a:t>ολοκλήρωσης </a:t>
            </a:r>
            <a:r>
              <a:rPr lang="el-GR" sz="1600" dirty="0"/>
              <a:t>του </a:t>
            </a:r>
            <a:r>
              <a:rPr lang="el-GR" sz="1600" dirty="0" smtClean="0"/>
              <a:t>έργου, όπου απαιτείται.</a:t>
            </a:r>
            <a:endParaRPr lang="el-GR" sz="1600" dirty="0"/>
          </a:p>
        </p:txBody>
      </p:sp>
    </p:spTree>
    <p:extLst>
      <p:ext uri="{BB962C8B-B14F-4D97-AF65-F5344CB8AC3E}">
        <p14:creationId xmlns:p14="http://schemas.microsoft.com/office/powerpoint/2010/main" xmlns="" val="269041750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127"/>
            <a:ext cx="9144000" cy="492443"/>
          </a:xfrm>
          <a:prstGeom prst="rect">
            <a:avLst/>
          </a:prstGeom>
          <a:noFill/>
        </p:spPr>
        <p:txBody>
          <a:bodyPr wrap="square" rtlCol="0">
            <a:spAutoFit/>
          </a:bodyPr>
          <a:lstStyle/>
          <a:p>
            <a:pPr algn="ctr"/>
            <a:r>
              <a:rPr lang="el-GR" sz="2600" b="1" dirty="0">
                <a:solidFill>
                  <a:srgbClr val="00467A"/>
                </a:solidFill>
              </a:rPr>
              <a:t>Διάγραμμα κατανομής </a:t>
            </a:r>
            <a:r>
              <a:rPr lang="el-GR" sz="2600" b="1" dirty="0" smtClean="0">
                <a:solidFill>
                  <a:srgbClr val="00467A"/>
                </a:solidFill>
              </a:rPr>
              <a:t>πόρου </a:t>
            </a:r>
            <a:r>
              <a:rPr lang="el-GR" sz="2600" b="1" dirty="0">
                <a:solidFill>
                  <a:srgbClr val="00467A"/>
                </a:solidFill>
              </a:rPr>
              <a:t>στο χρόνο</a:t>
            </a:r>
          </a:p>
        </p:txBody>
      </p:sp>
      <p:sp>
        <p:nvSpPr>
          <p:cNvPr id="4" name="Rectangle 1"/>
          <p:cNvSpPr>
            <a:spLocks noChangeArrowheads="1"/>
          </p:cNvSpPr>
          <p:nvPr/>
        </p:nvSpPr>
        <p:spPr bwMode="auto">
          <a:xfrm>
            <a:off x="0" y="585654"/>
            <a:ext cx="9144000" cy="16466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just">
              <a:lnSpc>
                <a:spcPct val="120000"/>
              </a:lnSpc>
              <a:spcBef>
                <a:spcPts val="0"/>
              </a:spcBef>
              <a:spcAft>
                <a:spcPts val="600"/>
              </a:spcAft>
            </a:pPr>
            <a:r>
              <a:rPr lang="el-GR" sz="1600" dirty="0"/>
              <a:t>Η διαδικασία κατανομής </a:t>
            </a:r>
            <a:r>
              <a:rPr lang="el-GR" sz="1600" dirty="0" smtClean="0"/>
              <a:t>πόρων προσδιορίζει τη </a:t>
            </a:r>
            <a:r>
              <a:rPr lang="el-GR" sz="1600" dirty="0"/>
              <a:t>συνολική </a:t>
            </a:r>
            <a:r>
              <a:rPr lang="el-GR" sz="1600" dirty="0" smtClean="0"/>
              <a:t>ποσότητα κάθε </a:t>
            </a:r>
            <a:r>
              <a:rPr lang="el-GR" sz="1600" dirty="0"/>
              <a:t>διακεκριμένου πόρου που απαιτείται </a:t>
            </a:r>
            <a:r>
              <a:rPr lang="el-GR" sz="1600" dirty="0" smtClean="0"/>
              <a:t>σε κάθε </a:t>
            </a:r>
            <a:r>
              <a:rPr lang="el-GR" sz="1600" dirty="0"/>
              <a:t>χρονική περίοδο ενός έργου με βάση </a:t>
            </a:r>
            <a:r>
              <a:rPr lang="el-GR" sz="1600" dirty="0" smtClean="0"/>
              <a:t>το αρχικό </a:t>
            </a:r>
            <a:r>
              <a:rPr lang="el-GR" sz="1600" dirty="0"/>
              <a:t>χρονοδιάγραμμα </a:t>
            </a:r>
            <a:r>
              <a:rPr lang="el-GR" sz="1600" dirty="0" smtClean="0"/>
              <a:t>υλοποίησης </a:t>
            </a:r>
            <a:r>
              <a:rPr lang="el-GR" sz="1600" dirty="0"/>
              <a:t>του έργου. </a:t>
            </a:r>
            <a:endParaRPr lang="el-GR" sz="1600" dirty="0" smtClean="0"/>
          </a:p>
          <a:p>
            <a:pPr algn="just">
              <a:lnSpc>
                <a:spcPct val="120000"/>
              </a:lnSpc>
              <a:spcBef>
                <a:spcPts val="0"/>
              </a:spcBef>
              <a:spcAft>
                <a:spcPts val="600"/>
              </a:spcAft>
            </a:pPr>
            <a:r>
              <a:rPr lang="el-GR" sz="1600" dirty="0" smtClean="0"/>
              <a:t>Η κατανομή του κάθε πόρου στο χρόνο παρουσιάζεται εποπτικά με το διάγραμμα κατανομής πόρου. </a:t>
            </a:r>
          </a:p>
        </p:txBody>
      </p:sp>
      <p:sp>
        <p:nvSpPr>
          <p:cNvPr id="6" name="Rectangle 5"/>
          <p:cNvSpPr/>
          <p:nvPr/>
        </p:nvSpPr>
        <p:spPr>
          <a:xfrm>
            <a:off x="0" y="5257800"/>
            <a:ext cx="9144000" cy="1234184"/>
          </a:xfrm>
          <a:prstGeom prst="rect">
            <a:avLst/>
          </a:prstGeom>
        </p:spPr>
        <p:txBody>
          <a:bodyPr wrap="square">
            <a:spAutoFit/>
          </a:bodyPr>
          <a:lstStyle/>
          <a:p>
            <a:pPr algn="just">
              <a:lnSpc>
                <a:spcPct val="120000"/>
              </a:lnSpc>
              <a:spcBef>
                <a:spcPts val="0"/>
              </a:spcBef>
              <a:spcAft>
                <a:spcPts val="600"/>
              </a:spcAft>
            </a:pPr>
            <a:r>
              <a:rPr lang="el-GR" sz="1600" dirty="0" smtClean="0"/>
              <a:t>Ο </a:t>
            </a:r>
            <a:r>
              <a:rPr lang="el-GR" sz="1600" dirty="0"/>
              <a:t>οριζόντιος άξονας του </a:t>
            </a:r>
            <a:r>
              <a:rPr lang="el-GR" sz="1600" dirty="0" smtClean="0"/>
              <a:t>διαγράμματος είναι ο χρόνος υλοποίησης του έργου. </a:t>
            </a:r>
          </a:p>
          <a:p>
            <a:pPr algn="just"/>
            <a:r>
              <a:rPr lang="el-GR" sz="1600" dirty="0"/>
              <a:t>Οι τεταγμένες του διαγράμματος </a:t>
            </a:r>
            <a:r>
              <a:rPr lang="el-GR" sz="1600" dirty="0" smtClean="0"/>
              <a:t>προκύπτουν συσσωρευτικά, θεωρώντας </a:t>
            </a:r>
            <a:r>
              <a:rPr lang="el-GR" sz="1600" dirty="0"/>
              <a:t>τις δραστηριότητες που εκτελούνται </a:t>
            </a:r>
            <a:r>
              <a:rPr lang="el-GR" sz="1600" dirty="0" smtClean="0"/>
              <a:t>ταυτόχρονα </a:t>
            </a:r>
            <a:r>
              <a:rPr lang="el-GR" sz="1600" dirty="0"/>
              <a:t>σύμφωνα με το </a:t>
            </a:r>
            <a:r>
              <a:rPr lang="el-GR" sz="1600" dirty="0" smtClean="0"/>
              <a:t>χρονοδιάγραμμα </a:t>
            </a:r>
            <a:r>
              <a:rPr lang="el-GR" sz="1600" dirty="0"/>
              <a:t>και προσθέτοντας </a:t>
            </a:r>
            <a:r>
              <a:rPr lang="el-GR" sz="1600" dirty="0" smtClean="0"/>
              <a:t>τις αντίστοιχες απαιτούμενες ποσότητες του πόρου.</a:t>
            </a:r>
            <a:endParaRPr lang="el-GR" sz="1600" dirty="0"/>
          </a:p>
        </p:txBody>
      </p:sp>
      <p:pic>
        <p:nvPicPr>
          <p:cNvPr id="8" name="Picture 7"/>
          <p:cNvPicPr>
            <a:picLocks noChangeAspect="1"/>
          </p:cNvPicPr>
          <p:nvPr/>
        </p:nvPicPr>
        <p:blipFill rotWithShape="1">
          <a:blip r:embed="rId3" cstate="print"/>
          <a:srcRect l="22223" t="18889" r="6666" b="13555"/>
          <a:stretch/>
        </p:blipFill>
        <p:spPr>
          <a:xfrm>
            <a:off x="2019301" y="2226446"/>
            <a:ext cx="5105397" cy="3031354"/>
          </a:xfrm>
          <a:prstGeom prst="rect">
            <a:avLst/>
          </a:prstGeom>
          <a:noFill/>
          <a:ln w="19050">
            <a:solidFill>
              <a:srgbClr val="00467A"/>
            </a:solidFill>
            <a:miter lim="800000"/>
            <a:headEnd/>
            <a:tailEnd/>
          </a:ln>
        </p:spPr>
      </p:pic>
    </p:spTree>
    <p:extLst>
      <p:ext uri="{BB962C8B-B14F-4D97-AF65-F5344CB8AC3E}">
        <p14:creationId xmlns:p14="http://schemas.microsoft.com/office/powerpoint/2010/main" xmlns="" val="2366346402"/>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9629</TotalTime>
  <Words>5606</Words>
  <Application>Microsoft Office PowerPoint</Application>
  <PresentationFormat>Προβολή στην οθόνη (4:3)</PresentationFormat>
  <Paragraphs>768</Paragraphs>
  <Slides>56</Slides>
  <Notes>56</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56</vt:i4>
      </vt:variant>
    </vt:vector>
  </HeadingPairs>
  <TitlesOfParts>
    <vt:vector size="58" baseType="lpstr">
      <vt:lpstr>Profile</vt:lpstr>
      <vt:lpstr>Equation</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vector>
  </TitlesOfParts>
  <Company>Dept of Civil Engineering University of Patras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Stets</dc:creator>
  <cp:lastModifiedBy>vkostoglou</cp:lastModifiedBy>
  <cp:revision>1682</cp:revision>
  <cp:lastPrinted>2017-03-08T19:20:20Z</cp:lastPrinted>
  <dcterms:created xsi:type="dcterms:W3CDTF">2005-06-09T09:49:21Z</dcterms:created>
  <dcterms:modified xsi:type="dcterms:W3CDTF">2023-05-28T07:21:10Z</dcterms:modified>
</cp:coreProperties>
</file>